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58" r:id="rId4"/>
    <p:sldId id="259" r:id="rId5"/>
    <p:sldId id="269" r:id="rId6"/>
    <p:sldId id="260" r:id="rId7"/>
    <p:sldId id="270" r:id="rId8"/>
    <p:sldId id="271" r:id="rId9"/>
    <p:sldId id="272" r:id="rId10"/>
    <p:sldId id="273" r:id="rId11"/>
    <p:sldId id="268" r:id="rId12"/>
  </p:sldIdLst>
  <p:sldSz cx="12192000" cy="6858000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6007E"/>
    <a:srgbClr val="ACCAE3"/>
    <a:srgbClr val="FFF6DD"/>
    <a:srgbClr val="FCFDBF"/>
    <a:srgbClr val="0900C0"/>
    <a:srgbClr val="F7F0D5"/>
    <a:srgbClr val="DBE2DA"/>
    <a:srgbClr val="034DA2"/>
    <a:srgbClr val="C075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698" autoAdjust="0"/>
    <p:restoredTop sz="93979" autoAdjust="0"/>
  </p:normalViewPr>
  <p:slideViewPr>
    <p:cSldViewPr snapToGrid="0">
      <p:cViewPr varScale="1">
        <p:scale>
          <a:sx n="69" d="100"/>
          <a:sy n="69" d="100"/>
        </p:scale>
        <p:origin x="54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F8E9DF-F315-4D4F-B6A3-7CB0B8D4CF50}" type="datetimeFigureOut">
              <a:rPr lang="uk-UA" smtClean="0"/>
              <a:t>14.03.2021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BA8509-C3CD-4670-936E-E5C5D3B7C9A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484630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8E8132-F1F0-4496-AC6B-F9C8799485E0}" type="datetimeFigureOut">
              <a:rPr lang="ru-RU" smtClean="0"/>
              <a:pPr/>
              <a:t>14.03.2021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34FA4C-1614-43A9-A480-3C440EB38BD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79380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34FA4C-1614-43A9-A480-3C440EB38BDD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20980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C8ECB-7ADE-4EBC-927F-DA642024C752}" type="datetimeFigureOut">
              <a:rPr lang="ru-RU" smtClean="0"/>
              <a:pPr/>
              <a:t>14.03.2021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1C537-161D-4F23-9EFE-259EB46CAF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9311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C8ECB-7ADE-4EBC-927F-DA642024C752}" type="datetimeFigureOut">
              <a:rPr lang="ru-RU" smtClean="0"/>
              <a:pPr/>
              <a:t>14.03.2021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1C537-161D-4F23-9EFE-259EB46CAF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697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C8ECB-7ADE-4EBC-927F-DA642024C752}" type="datetimeFigureOut">
              <a:rPr lang="ru-RU" smtClean="0"/>
              <a:pPr/>
              <a:t>14.03.2021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1C537-161D-4F23-9EFE-259EB46CAF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4213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C8ECB-7ADE-4EBC-927F-DA642024C752}" type="datetimeFigureOut">
              <a:rPr lang="ru-RU" smtClean="0"/>
              <a:pPr/>
              <a:t>14.03.2021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1C537-161D-4F23-9EFE-259EB46CAF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71569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C8ECB-7ADE-4EBC-927F-DA642024C752}" type="datetimeFigureOut">
              <a:rPr lang="ru-RU" smtClean="0"/>
              <a:pPr/>
              <a:t>14.03.2021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1C537-161D-4F23-9EFE-259EB46CAF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9978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C8ECB-7ADE-4EBC-927F-DA642024C752}" type="datetimeFigureOut">
              <a:rPr lang="ru-RU" smtClean="0"/>
              <a:pPr/>
              <a:t>14.03.2021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1C537-161D-4F23-9EFE-259EB46CAF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2243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C8ECB-7ADE-4EBC-927F-DA642024C752}" type="datetimeFigureOut">
              <a:rPr lang="ru-RU" smtClean="0"/>
              <a:pPr/>
              <a:t>14.03.2021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1C537-161D-4F23-9EFE-259EB46CAF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7622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C8ECB-7ADE-4EBC-927F-DA642024C752}" type="datetimeFigureOut">
              <a:rPr lang="ru-RU" smtClean="0"/>
              <a:pPr/>
              <a:t>14.03.2021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1C537-161D-4F23-9EFE-259EB46CAF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5916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C8ECB-7ADE-4EBC-927F-DA642024C752}" type="datetimeFigureOut">
              <a:rPr lang="ru-RU" smtClean="0"/>
              <a:pPr/>
              <a:t>14.03.2021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1C537-161D-4F23-9EFE-259EB46CAF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4476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C8ECB-7ADE-4EBC-927F-DA642024C752}" type="datetimeFigureOut">
              <a:rPr lang="ru-RU" smtClean="0"/>
              <a:pPr/>
              <a:t>14.03.2021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1C537-161D-4F23-9EFE-259EB46CAF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5802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C8ECB-7ADE-4EBC-927F-DA642024C752}" type="datetimeFigureOut">
              <a:rPr lang="ru-RU" smtClean="0"/>
              <a:pPr/>
              <a:t>14.03.2021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1C537-161D-4F23-9EFE-259EB46CAF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0881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7C8ECB-7ADE-4EBC-927F-DA642024C752}" type="datetimeFigureOut">
              <a:rPr lang="ru-RU" smtClean="0"/>
              <a:pPr/>
              <a:t>14.03.2021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A1C537-161D-4F23-9EFE-259EB46CAF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6818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20000">
              <a:srgbClr val="F8F0D5"/>
            </a:gs>
            <a:gs pos="11000">
              <a:srgbClr val="FFF6DD"/>
            </a:gs>
            <a:gs pos="45000">
              <a:schemeClr val="accent1">
                <a:lumMod val="20000"/>
                <a:lumOff val="80000"/>
              </a:schemeClr>
            </a:gs>
            <a:gs pos="80000">
              <a:schemeClr val="accent1">
                <a:lumMod val="40000"/>
                <a:lumOff val="60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678386" y="1631869"/>
            <a:ext cx="5279570" cy="2290946"/>
          </a:xfrm>
        </p:spPr>
        <p:txBody>
          <a:bodyPr>
            <a:normAutofit/>
          </a:bodyPr>
          <a:lstStyle/>
          <a:p>
            <a:r>
              <a:rPr lang="ru-RU" sz="4800" dirty="0" err="1" smtClean="0">
                <a:solidFill>
                  <a:srgbClr val="034DA2"/>
                </a:solidFill>
                <a:latin typeface="Gabriola" panose="04040605051002020D02" pitchFamily="82" charset="0"/>
              </a:rPr>
              <a:t>Лекція</a:t>
            </a:r>
            <a:r>
              <a:rPr lang="ru-RU" sz="4800" smtClean="0">
                <a:solidFill>
                  <a:srgbClr val="034DA2"/>
                </a:solidFill>
                <a:latin typeface="Gabriola" panose="04040605051002020D02" pitchFamily="82" charset="0"/>
              </a:rPr>
              <a:t> </a:t>
            </a:r>
            <a:r>
              <a:rPr lang="ru-RU" sz="4800" smtClean="0">
                <a:solidFill>
                  <a:srgbClr val="034DA2"/>
                </a:solidFill>
                <a:latin typeface="Gabriola" panose="04040605051002020D02" pitchFamily="82" charset="0"/>
              </a:rPr>
              <a:t>6</a:t>
            </a:r>
            <a:r>
              <a:rPr lang="ru-RU" sz="4800" dirty="0" smtClean="0">
                <a:solidFill>
                  <a:srgbClr val="034DA2"/>
                </a:solidFill>
                <a:latin typeface="Gabriola" panose="04040605051002020D02" pitchFamily="82" charset="0"/>
              </a:rPr>
              <a:t/>
            </a:r>
            <a:br>
              <a:rPr lang="ru-RU" sz="4800" dirty="0" smtClean="0">
                <a:solidFill>
                  <a:srgbClr val="034DA2"/>
                </a:solidFill>
                <a:latin typeface="Gabriola" panose="04040605051002020D02" pitchFamily="82" charset="0"/>
              </a:rPr>
            </a:br>
            <a:r>
              <a:rPr lang="ru-RU" sz="4800" dirty="0" err="1" smtClean="0">
                <a:solidFill>
                  <a:srgbClr val="034DA2"/>
                </a:solidFill>
                <a:latin typeface="Gabriola" panose="04040605051002020D02" pitchFamily="82" charset="0"/>
              </a:rPr>
              <a:t>Лексикологія</a:t>
            </a:r>
            <a:r>
              <a:rPr lang="ru-RU" sz="4800" dirty="0" smtClean="0">
                <a:solidFill>
                  <a:srgbClr val="034DA2"/>
                </a:solidFill>
                <a:latin typeface="Gabriola" panose="04040605051002020D02" pitchFamily="82" charset="0"/>
              </a:rPr>
              <a:t/>
            </a:r>
            <a:br>
              <a:rPr lang="ru-RU" sz="4800" dirty="0" smtClean="0">
                <a:solidFill>
                  <a:srgbClr val="034DA2"/>
                </a:solidFill>
                <a:latin typeface="Gabriola" panose="04040605051002020D02" pitchFamily="82" charset="0"/>
              </a:rPr>
            </a:br>
            <a:r>
              <a:rPr lang="ru-RU" sz="2500" dirty="0" smtClean="0">
                <a:solidFill>
                  <a:srgbClr val="034DA2"/>
                </a:solidFill>
                <a:latin typeface="Gabriola" panose="04040605051002020D02" pitchFamily="82" charset="0"/>
              </a:rPr>
              <a:t>проф. </a:t>
            </a:r>
            <a:r>
              <a:rPr lang="ru-RU" sz="2500" dirty="0" err="1" smtClean="0">
                <a:solidFill>
                  <a:srgbClr val="034DA2"/>
                </a:solidFill>
                <a:latin typeface="Gabriola" panose="04040605051002020D02" pitchFamily="82" charset="0"/>
              </a:rPr>
              <a:t>Деркачова</a:t>
            </a:r>
            <a:r>
              <a:rPr lang="ru-RU" sz="2500" dirty="0" smtClean="0">
                <a:solidFill>
                  <a:srgbClr val="034DA2"/>
                </a:solidFill>
                <a:latin typeface="Gabriola" panose="04040605051002020D02" pitchFamily="82" charset="0"/>
              </a:rPr>
              <a:t> О. С.</a:t>
            </a:r>
            <a:endParaRPr lang="ru-RU" sz="4800" b="1" dirty="0">
              <a:solidFill>
                <a:srgbClr val="034DA2"/>
              </a:solidFill>
              <a:latin typeface="Gabriola" panose="04040605051002020D02" pitchFamily="82" charset="0"/>
            </a:endParaRPr>
          </a:p>
        </p:txBody>
      </p:sp>
      <p:pic>
        <p:nvPicPr>
          <p:cNvPr id="1026" name="Picture 2" descr="C:\Users\Admin\Desktop\2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16" b="99812" l="1829" r="9603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297" y="0"/>
            <a:ext cx="4130901" cy="670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8610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арта говорів української мови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782" y="96982"/>
            <a:ext cx="11540835" cy="64977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994112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16000">
              <a:srgbClr val="FFF6DD"/>
            </a:gs>
            <a:gs pos="67000">
              <a:schemeClr val="accent1">
                <a:lumMod val="20000"/>
                <a:lumOff val="80000"/>
              </a:schemeClr>
            </a:gs>
            <a:gs pos="80000">
              <a:schemeClr val="accent1">
                <a:lumMod val="40000"/>
                <a:lumOff val="60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07629" y="898525"/>
            <a:ext cx="4909456" cy="2682875"/>
          </a:xfrm>
        </p:spPr>
        <p:txBody>
          <a:bodyPr>
            <a:normAutofit/>
          </a:bodyPr>
          <a:lstStyle/>
          <a:p>
            <a:pPr algn="ctr"/>
            <a:r>
              <a:rPr lang="ru-RU" b="1" dirty="0" err="1" smtClean="0">
                <a:solidFill>
                  <a:srgbClr val="034DA2"/>
                </a:solidFill>
                <a:latin typeface="Gabriola" panose="04040605051002020D02" pitchFamily="82" charset="0"/>
              </a:rPr>
              <a:t>Дякую</a:t>
            </a:r>
            <a:r>
              <a:rPr lang="ru-RU" b="1" dirty="0" smtClean="0">
                <a:solidFill>
                  <a:srgbClr val="034DA2"/>
                </a:solidFill>
                <a:latin typeface="Gabriola" panose="04040605051002020D02" pitchFamily="82" charset="0"/>
              </a:rPr>
              <a:t> за </a:t>
            </a:r>
            <a:r>
              <a:rPr lang="ru-RU" b="1" dirty="0" err="1" smtClean="0">
                <a:solidFill>
                  <a:srgbClr val="034DA2"/>
                </a:solidFill>
                <a:latin typeface="Gabriola" panose="04040605051002020D02" pitchFamily="82" charset="0"/>
              </a:rPr>
              <a:t>увагу</a:t>
            </a:r>
            <a:r>
              <a:rPr lang="ru-RU" b="1" smtClean="0">
                <a:solidFill>
                  <a:srgbClr val="034DA2"/>
                </a:solidFill>
                <a:latin typeface="Gabriola" panose="04040605051002020D02" pitchFamily="82" charset="0"/>
              </a:rPr>
              <a:t>!</a:t>
            </a:r>
            <a:endParaRPr lang="ru-RU" b="1" dirty="0">
              <a:solidFill>
                <a:srgbClr val="034DA2"/>
              </a:solidFill>
              <a:latin typeface="Gabriola" panose="04040605051002020D02" pitchFamily="82" charset="0"/>
            </a:endParaRPr>
          </a:p>
        </p:txBody>
      </p:sp>
      <p:pic>
        <p:nvPicPr>
          <p:cNvPr id="5122" name="Picture 2" descr="C:\Users\Admin\Desktop\5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166" l="0" r="100000">
                        <a14:foregroundMark x1="47619" y1="21280" x2="47619" y2="21280"/>
                        <a14:foregroundMark x1="49784" y1="57997" x2="49784" y2="57997"/>
                        <a14:foregroundMark x1="59091" y1="52851" x2="40909" y2="63978"/>
                        <a14:foregroundMark x1="78355" y1="71071" x2="63203" y2="50070"/>
                        <a14:foregroundMark x1="58658" y1="48957" x2="21212" y2="55076"/>
                        <a14:foregroundMark x1="24026" y1="56467" x2="24892" y2="77608"/>
                        <a14:foregroundMark x1="26407" y1="77608" x2="59740" y2="812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067" y="154669"/>
            <a:ext cx="4218687" cy="6565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606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4000">
              <a:srgbClr val="F8F0D5"/>
            </a:gs>
            <a:gs pos="45000">
              <a:schemeClr val="accent1">
                <a:lumMod val="20000"/>
                <a:lumOff val="80000"/>
              </a:schemeClr>
            </a:gs>
            <a:gs pos="80000">
              <a:schemeClr val="accent1">
                <a:lumMod val="40000"/>
                <a:lumOff val="60000"/>
              </a:schemeClr>
            </a:gs>
            <a:gs pos="99000">
              <a:schemeClr val="accent1">
                <a:lumMod val="60000"/>
                <a:lumOff val="40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365" r="52699"/>
          <a:stretch/>
        </p:blipFill>
        <p:spPr>
          <a:xfrm>
            <a:off x="261257" y="4045527"/>
            <a:ext cx="2690538" cy="2880140"/>
          </a:xfrm>
          <a:prstGeom prst="rect">
            <a:avLst/>
          </a:prstGeom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786743" y="36013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uk-UA" sz="8000" b="1" dirty="0" smtClean="0">
                <a:solidFill>
                  <a:srgbClr val="034DA2"/>
                </a:solidFill>
                <a:latin typeface="Gabriola" panose="04040605051002020D02" pitchFamily="82" charset="0"/>
              </a:rPr>
              <a:t>Говоритимемо про…</a:t>
            </a:r>
            <a:endParaRPr lang="ru-RU" sz="8000" b="1" dirty="0">
              <a:solidFill>
                <a:srgbClr val="034DA2"/>
              </a:solidFill>
              <a:latin typeface="Gabriola" panose="04040605051002020D02" pitchFamily="82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48000" y="2641926"/>
            <a:ext cx="8936182" cy="2562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ctr">
              <a:lnSpc>
                <a:spcPct val="107000"/>
              </a:lnSpc>
              <a:spcAft>
                <a:spcPts val="0"/>
              </a:spcAft>
              <a:buAutoNum type="arabicParenR"/>
            </a:pPr>
            <a:r>
              <a:rPr lang="uk-UA" sz="3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Характеристики слова</a:t>
            </a:r>
          </a:p>
          <a:p>
            <a:pPr marL="514350" indent="-514350" algn="ctr">
              <a:lnSpc>
                <a:spcPct val="107000"/>
              </a:lnSpc>
              <a:spcAft>
                <a:spcPts val="0"/>
              </a:spcAft>
              <a:buAutoNum type="arabicParenR"/>
            </a:pPr>
            <a:r>
              <a:rPr lang="uk-UA" sz="3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Лексику української мови з семантичного погляду</a:t>
            </a:r>
          </a:p>
          <a:p>
            <a:pPr marL="514350" indent="-514350" algn="ctr">
              <a:lnSpc>
                <a:spcPct val="107000"/>
              </a:lnSpc>
              <a:spcAft>
                <a:spcPts val="0"/>
              </a:spcAft>
              <a:buAutoNum type="arabicParenR"/>
            </a:pPr>
            <a:r>
              <a:rPr lang="uk-UA" sz="3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Лексику з погляду походження</a:t>
            </a:r>
          </a:p>
          <a:p>
            <a:pPr marL="514350" indent="-514350" algn="ctr">
              <a:lnSpc>
                <a:spcPct val="107000"/>
              </a:lnSpc>
              <a:spcAft>
                <a:spcPts val="0"/>
              </a:spcAft>
              <a:buAutoNum type="arabicParenR"/>
            </a:pPr>
            <a:r>
              <a:rPr lang="uk-UA" sz="3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Лексику зі стилістичного погляду</a:t>
            </a:r>
          </a:p>
          <a:p>
            <a:pPr marL="514350" indent="-514350" algn="ctr">
              <a:lnSpc>
                <a:spcPct val="107000"/>
              </a:lnSpc>
              <a:spcAft>
                <a:spcPts val="0"/>
              </a:spcAft>
              <a:buAutoNum type="arabicParenR"/>
            </a:pPr>
            <a:r>
              <a:rPr lang="uk-UA" sz="3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</a:t>
            </a:r>
            <a:r>
              <a:rPr lang="uk-UA" sz="3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іалектизми</a:t>
            </a:r>
            <a:r>
              <a:rPr lang="uk-UA" sz="3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346538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3000">
              <a:srgbClr val="F8F0D5"/>
            </a:gs>
            <a:gs pos="53000">
              <a:schemeClr val="accent1">
                <a:lumMod val="20000"/>
                <a:lumOff val="80000"/>
              </a:schemeClr>
            </a:gs>
            <a:gs pos="88000">
              <a:schemeClr val="accent1">
                <a:lumMod val="40000"/>
                <a:lumOff val="60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path path="rect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69" t="18734" r="18951" b="13517"/>
          <a:stretch/>
        </p:blipFill>
        <p:spPr>
          <a:xfrm>
            <a:off x="10196945" y="4041204"/>
            <a:ext cx="2445328" cy="299690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03563" y="448688"/>
            <a:ext cx="6096000" cy="1552348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7200" algn="ctr">
              <a:lnSpc>
                <a:spcPct val="107000"/>
              </a:lnSpc>
              <a:spcAft>
                <a:spcPts val="0"/>
              </a:spcAft>
            </a:pPr>
            <a:r>
              <a:rPr lang="uk-UA" sz="3000" dirty="0"/>
              <a:t>Розділ мовознавчої науки, який вивчає словниковий склад мови, називається Лексикологією.</a:t>
            </a:r>
            <a:endParaRPr lang="uk-UA" sz="3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03563" y="2299842"/>
            <a:ext cx="6096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sz="2200" dirty="0"/>
              <a:t>Історична лексика досліджує словниковий склад на певному історичному етапі розвитку мови.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03563" y="3164041"/>
            <a:ext cx="6096000" cy="24622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sz="2200" dirty="0"/>
              <a:t>Описова лексика досліджує словник сучасної мови і обіймає таке коло питань: </a:t>
            </a:r>
          </a:p>
          <a:p>
            <a:pPr lvl="0" algn="ctr"/>
            <a:r>
              <a:rPr lang="uk-UA" sz="2200" dirty="0"/>
              <a:t>вивчення кількісного обсягу словника СУМ;</a:t>
            </a:r>
          </a:p>
          <a:p>
            <a:pPr lvl="0" algn="ctr"/>
            <a:r>
              <a:rPr lang="uk-UA" sz="2200" dirty="0"/>
              <a:t>досліджує лексичне значення слів;</a:t>
            </a:r>
          </a:p>
          <a:p>
            <a:pPr lvl="0" algn="ctr"/>
            <a:r>
              <a:rPr lang="uk-UA" sz="2200" dirty="0"/>
              <a:t>походження словникового складу.</a:t>
            </a:r>
          </a:p>
          <a:p>
            <a:pPr algn="ctr"/>
            <a:r>
              <a:rPr lang="uk-UA" sz="2200" dirty="0"/>
              <a:t>використання його у стилях і жанрах української мови.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162800" y="581891"/>
            <a:ext cx="3463637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200" dirty="0"/>
              <a:t>Лексикологія тісно пов’язана з іншими лінгвістичними дисциплінами, предметом яких також є слово:</a:t>
            </a:r>
          </a:p>
          <a:p>
            <a:pPr lvl="0"/>
            <a:r>
              <a:rPr lang="uk-UA" sz="2200" dirty="0"/>
              <a:t>семасіологією (глибоко вивчає значення слів);</a:t>
            </a:r>
          </a:p>
          <a:p>
            <a:pPr lvl="0"/>
            <a:r>
              <a:rPr lang="uk-UA" sz="2200" dirty="0"/>
              <a:t>етимологією (вивчає походження слів);</a:t>
            </a:r>
          </a:p>
          <a:p>
            <a:pPr lvl="0"/>
            <a:r>
              <a:rPr lang="uk-UA" sz="2200" dirty="0"/>
              <a:t>морфологією ( вивчає будову слів);</a:t>
            </a:r>
          </a:p>
          <a:p>
            <a:r>
              <a:rPr lang="uk-UA" sz="2200" dirty="0"/>
              <a:t>лексикографією (займається збором слів та укладання їх у словники). </a:t>
            </a:r>
          </a:p>
        </p:txBody>
      </p:sp>
    </p:spTree>
    <p:extLst>
      <p:ext uri="{BB962C8B-B14F-4D97-AF65-F5344CB8AC3E}">
        <p14:creationId xmlns:p14="http://schemas.microsoft.com/office/powerpoint/2010/main" val="4009398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DBE2DA"/>
            </a:gs>
            <a:gs pos="86000">
              <a:srgbClr val="FCFDBF"/>
            </a:gs>
            <a:gs pos="13000">
              <a:srgbClr val="DBE2DA"/>
            </a:gs>
            <a:gs pos="4000">
              <a:srgbClr val="DBE2DA"/>
            </a:gs>
            <a:gs pos="39000">
              <a:schemeClr val="accent1">
                <a:lumMod val="60000"/>
                <a:lumOff val="4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4" t="18889" r="28571" b="22699"/>
          <a:stretch/>
        </p:blipFill>
        <p:spPr>
          <a:xfrm>
            <a:off x="0" y="2999771"/>
            <a:ext cx="2644239" cy="405449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49382" y="182451"/>
            <a:ext cx="7661564" cy="31329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Ознаки слова:</a:t>
            </a:r>
            <a:endParaRPr lang="uk-UA" dirty="0"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  <a:buFont typeface="+mj-lt"/>
              <a:buAutoNum type="arabicParenR"/>
              <a:tabLst>
                <a:tab pos="457200" algn="l"/>
              </a:tabLst>
            </a:pP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виділюваність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як найменшої самостійної одиниці мови, вона відрізняє слово від фонеми і морфеми;</a:t>
            </a:r>
            <a:endParaRPr lang="uk-UA" dirty="0"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  <a:buFont typeface="+mj-lt"/>
              <a:buAutoNum type="arabicParenR"/>
              <a:tabLst>
                <a:tab pos="457200" algn="l"/>
              </a:tabLs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відтворюваність – слово не будується під час мовлення, а відтворюється у готовому вигляді, цим слово відрізняється від словосполучення і речення;</a:t>
            </a:r>
            <a:endParaRPr lang="uk-UA" dirty="0"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  <a:buFont typeface="+mj-lt"/>
              <a:buAutoNum type="arabicParenR"/>
              <a:tabLst>
                <a:tab pos="457200" algn="l"/>
              </a:tabLs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фонетичне і граматичне оформлення, яке складає звукову сторону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слова;</a:t>
            </a:r>
            <a:endParaRPr lang="uk-UA" dirty="0" smtClean="0"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  <a:buFont typeface="+mj-lt"/>
              <a:buAutoNum type="arabicParenR"/>
              <a:tabLst>
                <a:tab pos="457200" algn="l"/>
              </a:tabLst>
            </a:pP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значення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слова, бо слово належить до значущих одиниць мови, як і морфеми, словосполучення, речення, проте воно є найменшою самостійною одиницею.</a:t>
            </a:r>
            <a:endParaRPr lang="uk-UA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603673" y="440919"/>
            <a:ext cx="2590801" cy="19145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</a:pPr>
            <a:r>
              <a:rPr lang="uk-UA" b="1" dirty="0">
                <a:solidFill>
                  <a:srgbClr val="1F4D7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 погляду значення слова поділяють на 3 групи:</a:t>
            </a:r>
            <a:endParaRPr lang="uk-UA" b="1" dirty="0">
              <a:solidFill>
                <a:srgbClr val="1F4D78"/>
              </a:solidFill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  <a:buFont typeface="+mj-lt"/>
              <a:buAutoNum type="arabicParenR"/>
              <a:tabLst>
                <a:tab pos="457200" algn="l"/>
              </a:tabLs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повнозначні;</a:t>
            </a:r>
            <a:endParaRPr lang="uk-UA" dirty="0"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  <a:buFont typeface="+mj-lt"/>
              <a:buAutoNum type="arabicParenR"/>
              <a:tabLst>
                <a:tab pos="457200" algn="l"/>
              </a:tabLst>
            </a:pP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неповнозначні;</a:t>
            </a:r>
          </a:p>
          <a:p>
            <a:pPr marL="342900" lvl="0" indent="-342900" algn="just"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  <a:buFont typeface="+mj-lt"/>
              <a:buAutoNum type="arabicParenR"/>
              <a:tabLst>
                <a:tab pos="457200" algn="l"/>
              </a:tabLst>
            </a:pPr>
            <a:r>
              <a:rPr lang="uk-UA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вигукові</a:t>
            </a:r>
            <a:r>
              <a:rPr lang="uk-UA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29593" y="3610665"/>
            <a:ext cx="6096000" cy="1574149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0215" algn="just"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</a:pPr>
            <a:r>
              <a:rPr lang="uk-UA" b="1" i="1" dirty="0">
                <a:solidFill>
                  <a:srgbClr val="1F4D7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Слово</a:t>
            </a:r>
            <a:r>
              <a:rPr lang="uk-UA" b="1" dirty="0">
                <a:solidFill>
                  <a:srgbClr val="1F4D7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найменша самостійна одиниця мови, яка складається з граматично оформленого звукового комплексу, за яким суспільною практикою закріплене певне значення і якому властива відтворюваність у процесі мовлення.</a:t>
            </a:r>
            <a:endParaRPr lang="uk-UA" b="1" dirty="0">
              <a:solidFill>
                <a:srgbClr val="1F4D78"/>
              </a:solidFill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1758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2000">
              <a:srgbClr val="F8F0D5"/>
            </a:gs>
            <a:gs pos="92000">
              <a:srgbClr val="FFF6DD"/>
            </a:gs>
            <a:gs pos="700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0" t="11267" r="71537" b="13158"/>
          <a:stretch/>
        </p:blipFill>
        <p:spPr>
          <a:xfrm>
            <a:off x="494926" y="3597069"/>
            <a:ext cx="1698050" cy="3260931"/>
          </a:xfrm>
          <a:prstGeom prst="rect">
            <a:avLst/>
          </a:prstGeom>
        </p:spPr>
      </p:pic>
      <p:pic>
        <p:nvPicPr>
          <p:cNvPr id="5" name="Рисунок 4" descr="C:\Users\OLJA\Downloads\png (24)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3194" y="1025236"/>
            <a:ext cx="8585860" cy="48490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63260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5000">
              <a:srgbClr val="F8F0D5"/>
            </a:gs>
            <a:gs pos="7000">
              <a:srgbClr val="FFF6DD"/>
            </a:gs>
            <a:gs pos="78000">
              <a:srgbClr val="F8F0D5"/>
            </a:gs>
            <a:gs pos="52000">
              <a:schemeClr val="accent1">
                <a:lumMod val="20000"/>
                <a:lumOff val="80000"/>
              </a:schemeClr>
            </a:gs>
            <a:gs pos="88000">
              <a:schemeClr val="accent1">
                <a:lumMod val="40000"/>
                <a:lumOff val="60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00" r="10952" b="71746"/>
          <a:stretch/>
        </p:blipFill>
        <p:spPr>
          <a:xfrm>
            <a:off x="-492270" y="-487308"/>
            <a:ext cx="3200400" cy="3112957"/>
          </a:xfrm>
          <a:prstGeom prst="rect">
            <a:avLst/>
          </a:prstGeom>
        </p:spPr>
      </p:pic>
      <p:pic>
        <p:nvPicPr>
          <p:cNvPr id="13" name="Рисунок 12" descr="C:\Users\OLJA\Downloads\png (25)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1819" y="346371"/>
            <a:ext cx="10280072" cy="61375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08078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OLJA\Downloads\png (28)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64" y="789709"/>
            <a:ext cx="11305309" cy="54448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40005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OLJA\Downloads\png (29)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720435"/>
            <a:ext cx="9185564" cy="53617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007066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OLJA\Downloads\png (30)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873" y="401782"/>
            <a:ext cx="10709563" cy="60267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6916585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3298</TotalTime>
  <Words>255</Words>
  <Application>Microsoft Office PowerPoint</Application>
  <PresentationFormat>Широкоэкранный</PresentationFormat>
  <Paragraphs>31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Gabriola</vt:lpstr>
      <vt:lpstr>Times New Roman</vt:lpstr>
      <vt:lpstr>Тема Office</vt:lpstr>
      <vt:lpstr>Лекція 6 Лексикологія проф. Деркачова О. С.</vt:lpstr>
      <vt:lpstr>Говоритимемо про…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Дякую за увагу!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ТАЛІСМАН ПРИКАРПАТСЬКОГО НАЦІОНАЛЬНОГО УНІВЕРСИТЕТУ - КАРПАТСЬКА РИСЬ</dc:title>
  <dc:creator>Nadia</dc:creator>
  <cp:lastModifiedBy>Ольга</cp:lastModifiedBy>
  <cp:revision>39</cp:revision>
  <cp:lastPrinted>2020-02-25T09:13:47Z</cp:lastPrinted>
  <dcterms:created xsi:type="dcterms:W3CDTF">2020-02-22T16:13:01Z</dcterms:created>
  <dcterms:modified xsi:type="dcterms:W3CDTF">2021-03-14T11:31:33Z</dcterms:modified>
</cp:coreProperties>
</file>