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4" r:id="rId3"/>
    <p:sldId id="275" r:id="rId4"/>
    <p:sldId id="276" r:id="rId5"/>
    <p:sldId id="277" r:id="rId6"/>
    <p:sldId id="260" r:id="rId7"/>
    <p:sldId id="269" r:id="rId8"/>
    <p:sldId id="278" r:id="rId9"/>
    <p:sldId id="265" r:id="rId10"/>
    <p:sldId id="266" r:id="rId11"/>
    <p:sldId id="270" r:id="rId12"/>
    <p:sldId id="271" r:id="rId13"/>
    <p:sldId id="272" r:id="rId14"/>
    <p:sldId id="262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06.02.2021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microsoft.com/office/2007/relationships/hdphoto" Target="../media/hdphoto3.wdp"/><Relationship Id="rId7" Type="http://schemas.openxmlformats.org/officeDocument/2006/relationships/image" Target="../media/image2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HT6OrwGss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nDpbJMw00&amp;feature=emb_logo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FF6DD"/>
            </a:gs>
            <a:gs pos="67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436" y="898525"/>
            <a:ext cx="6224649" cy="4019839"/>
          </a:xfrm>
        </p:spPr>
        <p:txBody>
          <a:bodyPr>
            <a:normAutofit/>
          </a:bodyPr>
          <a:lstStyle/>
          <a:p>
            <a:pPr algn="r"/>
            <a:r>
              <a:rPr lang="ru-RU" sz="5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5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60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Графіка</a:t>
            </a:r>
            <a:r>
              <a:rPr lang="ru-RU" sz="6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6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3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3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3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проф. </a:t>
            </a:r>
            <a:r>
              <a:rPr lang="ru-RU" sz="30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3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О.С.</a:t>
            </a:r>
            <a:endParaRPr lang="ru-RU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6" l="0" r="100000">
                        <a14:foregroundMark x1="47619" y1="21280" x2="47619" y2="21280"/>
                        <a14:foregroundMark x1="49784" y1="57997" x2="49784" y2="57997"/>
                        <a14:foregroundMark x1="59091" y1="52851" x2="40909" y2="63978"/>
                        <a14:foregroundMark x1="78355" y1="71071" x2="63203" y2="50070"/>
                        <a14:foregroundMark x1="58658" y1="48957" x2="21212" y2="55076"/>
                        <a14:foregroundMark x1="24026" y1="56467" x2="24892" y2="77608"/>
                        <a14:foregroundMark x1="26407" y1="77608" x2="59740" y2="8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1" y="637308"/>
            <a:ext cx="3237386" cy="50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4072" y="5029246"/>
            <a:ext cx="7038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Вольтер: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«Писемність – це портрет голосу, і чим більша подібність, тим він кращий».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87000">
              <a:schemeClr val="accent1">
                <a:lumMod val="20000"/>
                <a:lumOff val="80000"/>
              </a:schemeClr>
            </a:gs>
            <a:gs pos="55000">
              <a:schemeClr val="accent1">
                <a:lumMod val="40000"/>
                <a:lumOff val="60000"/>
              </a:schemeClr>
            </a:gs>
            <a:gs pos="53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7" y="310696"/>
            <a:ext cx="60960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Ідеографічне письмо</a:t>
            </a:r>
            <a:endParaRPr lang="ru-RU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4098" name="Picture 2" descr="C:\Users\Admin\Desktop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7" b="98355" l="4050" r="100000">
                        <a14:foregroundMark x1="55763" y1="29250" x2="55763" y2="29250"/>
                        <a14:foregroundMark x1="71028" y1="29068" x2="71028" y2="2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63" y="4164586"/>
            <a:ext cx="1580596" cy="26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mediastudies097.files.wordpress.com/2012/10/gsed_0001_0010_0_img2129.png?w=8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482435"/>
            <a:ext cx="9166761" cy="520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367" y="1242712"/>
            <a:ext cx="7696200" cy="1323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rgbClr val="06007E"/>
                </a:solidFill>
                <a:latin typeface="Gabriola" panose="04040605051002020D02" pitchFamily="82" charset="0"/>
              </a:rPr>
              <a:t>Ієрогліфічне</a:t>
            </a:r>
            <a:r>
              <a:rPr lang="ru-RU" sz="3600" dirty="0" smtClean="0">
                <a:solidFill>
                  <a:srgbClr val="06007E"/>
                </a:solidFill>
                <a:latin typeface="Gabriola" panose="04040605051002020D02" pitchFamily="82" charset="0"/>
              </a:rPr>
              <a:t> письмо</a:t>
            </a:r>
          </a:p>
          <a:p>
            <a:pPr marL="0" indent="0" algn="ctr">
              <a:buNone/>
            </a:pPr>
            <a:endParaRPr lang="ru-RU" sz="3600" dirty="0">
              <a:solidFill>
                <a:srgbClr val="06007E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897086" y="206829"/>
            <a:ext cx="8142515" cy="3505200"/>
          </a:xfrm>
          <a:prstGeom prst="frame">
            <a:avLst/>
          </a:prstGeom>
          <a:solidFill>
            <a:srgbClr val="F7F0D5"/>
          </a:solidFill>
          <a:ln>
            <a:solidFill>
              <a:srgbClr val="034DA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8" y="3380509"/>
            <a:ext cx="2063417" cy="32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epochtimes.com.ua/sites/default/files/field/image/09-2014/c3242d8feea26d4d6626be5cfd0e4e2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529236"/>
            <a:ext cx="2253673" cy="199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epochtimes.com.ua/sites/default/files/field/image/09-2014/10b5749cc090e0787897fde84f066e44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02" y="2760323"/>
            <a:ext cx="1985730" cy="180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epochtimes.com.ua/sites/default/files/field/image/09-2014/2aafe6c71fb77d8db75df76bdbe5425b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67" y="529236"/>
            <a:ext cx="1725306" cy="199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epochtimes.com.ua/sites/default/files/field/image/09-2014/ad83d467d302f3b4c045ea5a8cb109a1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60323"/>
            <a:ext cx="1515110" cy="103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epochtimes.com.ua/sites/default/files/field/image/09-2014/672199694d14158e375b39ad962a7e01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56" y="2760323"/>
            <a:ext cx="1123338" cy="10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epochtimes.com.ua/sites/default/files/field/image/09-2014/ecfc5bd9e97e1509bf247e14a4d3a5c1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06" y="2760323"/>
            <a:ext cx="1093571" cy="95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epochtimes.com.ua/sites/default/files/field/image/09-2014/9012570a1459633137966c1e5d2dea8c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406" y="2760323"/>
            <a:ext cx="983866" cy="951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086" y="925286"/>
            <a:ext cx="7075713" cy="473310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Складове</a:t>
            </a:r>
            <a:r>
              <a:rPr lang="ru-RU" sz="36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письмо</a:t>
            </a:r>
            <a:endParaRPr lang="ru-RU" sz="36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3074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64" l="4000" r="100000">
                        <a14:foregroundMark x1="53882" y1="26836" x2="53412" y2="27684"/>
                        <a14:foregroundMark x1="67294" y1="27966" x2="67294" y2="2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5" y="3229692"/>
            <a:ext cx="2016826" cy="33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5" y="1773383"/>
            <a:ext cx="3982547" cy="23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63797" y="1898073"/>
            <a:ext cx="127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>
                <a:solidFill>
                  <a:srgbClr val="222222"/>
                </a:solidFill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አቡጊዳ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5910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OME\Downloads\png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415637"/>
            <a:ext cx="3702223" cy="587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ownloads\png (7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0" y="415637"/>
            <a:ext cx="7533814" cy="562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683543" y="3783726"/>
            <a:ext cx="2508457" cy="30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6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085" y="2873654"/>
            <a:ext cx="769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rgbClr val="06007E"/>
                </a:solidFill>
                <a:latin typeface="Gabriola" panose="04040605051002020D02" pitchFamily="82" charset="0"/>
              </a:rPr>
              <a:t>Дякую</a:t>
            </a:r>
            <a:r>
              <a:rPr lang="ru-RU" sz="3600" dirty="0" smtClean="0">
                <a:solidFill>
                  <a:srgbClr val="06007E"/>
                </a:solidFill>
                <a:latin typeface="Gabriola" panose="04040605051002020D02" pitchFamily="82" charset="0"/>
              </a:rPr>
              <a:t> за </a:t>
            </a:r>
            <a:r>
              <a:rPr lang="ru-RU" sz="3600" dirty="0" err="1" smtClean="0">
                <a:solidFill>
                  <a:srgbClr val="06007E"/>
                </a:solidFill>
                <a:latin typeface="Gabriola" panose="04040605051002020D02" pitchFamily="82" charset="0"/>
              </a:rPr>
              <a:t>увагу</a:t>
            </a:r>
            <a:r>
              <a:rPr lang="ru-RU" sz="3600" dirty="0" smtClean="0">
                <a:solidFill>
                  <a:srgbClr val="06007E"/>
                </a:solidFill>
                <a:latin typeface="Gabriola" panose="04040605051002020D02" pitchFamily="82" charset="0"/>
              </a:rPr>
              <a:t>!</a:t>
            </a:r>
            <a:endParaRPr lang="ru-RU" sz="3600" dirty="0">
              <a:solidFill>
                <a:srgbClr val="06007E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673928" y="1680361"/>
            <a:ext cx="8142515" cy="3505200"/>
          </a:xfrm>
          <a:prstGeom prst="frame">
            <a:avLst/>
          </a:prstGeom>
          <a:solidFill>
            <a:srgbClr val="F7F0D5"/>
          </a:solidFill>
          <a:ln>
            <a:solidFill>
              <a:srgbClr val="034DA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7" y="2903573"/>
            <a:ext cx="2362981" cy="37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2854036"/>
            <a:ext cx="2371269" cy="38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Глиняна табличка із записом шумерською мово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3" y="289977"/>
            <a:ext cx="6539345" cy="54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160328" y="5776853"/>
            <a:ext cx="268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Шумерське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74364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-720436" y="2913272"/>
            <a:ext cx="3812968" cy="4081667"/>
          </a:xfrm>
          <a:prstGeom prst="rect">
            <a:avLst/>
          </a:prstGeom>
        </p:spPr>
      </p:pic>
      <p:pic>
        <p:nvPicPr>
          <p:cNvPr id="5" name="Picture 2" descr="Найстаріша мова » Senfil.net - Цікавий жур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6" y="297799"/>
            <a:ext cx="8620703" cy="48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54993" y="5066876"/>
            <a:ext cx="2119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Акадське</a:t>
            </a:r>
            <a:r>
              <a:rPr lang="uk-U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письмо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85348" y="5466986"/>
            <a:ext cx="5293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www.youtube.com/watch?v=vHT6OrwGss8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17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770579" y="3311237"/>
            <a:ext cx="3096297" cy="3794710"/>
          </a:xfrm>
          <a:prstGeom prst="rect">
            <a:avLst/>
          </a:prstGeom>
        </p:spPr>
      </p:pic>
      <p:pic>
        <p:nvPicPr>
          <p:cNvPr id="5" name="Рисунок 4" descr="Стелла из Ла-Мохарры — надпись в три столбца, датировка около 2 в. н. э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67416"/>
            <a:ext cx="4100946" cy="562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apyrus Ani curs hie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53" y="928264"/>
            <a:ext cx="5188355" cy="4391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443345" y="5888182"/>
            <a:ext cx="5246916" cy="71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smtClean="0">
                <a:solidFill>
                  <a:srgbClr val="034DA2"/>
                </a:solidFill>
                <a:latin typeface="Gabriola" panose="04040605051002020D02" pitchFamily="82" charset="0"/>
              </a:rPr>
              <a:t>Мезоамериканське письмо</a:t>
            </a:r>
            <a:endParaRPr lang="ru-RU" sz="4000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6379" y="5240676"/>
            <a:ext cx="2638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Єгипетське</a:t>
            </a:r>
            <a:r>
              <a:rPr lang="ru-RU" sz="3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письмо</a:t>
            </a:r>
            <a:endParaRPr lang="ru-RU" sz="3000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8730" y="177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5"/>
              </a:rPr>
              <a:t>https://www.youtube.com/watch?v=HnnDpbJMw00&amp;feature=emb_logo</a:t>
            </a:r>
            <a:r>
              <a:rPr lang="uk-UA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86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фінікійська абет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5" y="193964"/>
            <a:ext cx="5943601" cy="515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-205839" y="3433880"/>
            <a:ext cx="2297875" cy="3523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03273" y="5498036"/>
            <a:ext cx="3343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Фінікійське письмо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23338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531419" y="-886690"/>
            <a:ext cx="3803074" cy="3699164"/>
          </a:xfrm>
          <a:prstGeom prst="rect">
            <a:avLst/>
          </a:prstGeom>
        </p:spPr>
      </p:pic>
      <p:pic>
        <p:nvPicPr>
          <p:cNvPr id="6" name="Рисунок 5" descr="C:\Users\HOME\Downloads\png (1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775855"/>
            <a:ext cx="9296400" cy="515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аємниця петрогліфів Кам'яної Могили (перша частина) | Давні часи | Про  Украї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" y="96984"/>
            <a:ext cx="8257304" cy="41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м'яна моги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00333"/>
            <a:ext cx="5323320" cy="37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9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8" y="3432961"/>
            <a:ext cx="2030472" cy="32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5943" y="404152"/>
            <a:ext cx="6022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err="1">
                <a:solidFill>
                  <a:srgbClr val="06007E"/>
                </a:solidFill>
                <a:latin typeface="Gabriola" panose="04040605051002020D02" pitchFamily="82" charset="0"/>
              </a:rPr>
              <a:t>Предметне</a:t>
            </a:r>
            <a:r>
              <a:rPr lang="ru-RU" sz="4000" dirty="0">
                <a:solidFill>
                  <a:srgbClr val="06007E"/>
                </a:solidFill>
                <a:latin typeface="Gabriola" panose="04040605051002020D02" pitchFamily="82" charset="0"/>
              </a:rPr>
              <a:t> письмо (</a:t>
            </a:r>
            <a:r>
              <a:rPr lang="ru-RU" sz="4000" dirty="0" err="1">
                <a:solidFill>
                  <a:srgbClr val="06007E"/>
                </a:solidFill>
                <a:latin typeface="Gabriola" panose="04040605051002020D02" pitchFamily="82" charset="0"/>
              </a:rPr>
              <a:t>кіпу</a:t>
            </a:r>
            <a:r>
              <a:rPr lang="ru-RU" sz="4000" dirty="0">
                <a:solidFill>
                  <a:srgbClr val="06007E"/>
                </a:solidFill>
                <a:latin typeface="Gabriola" panose="04040605051002020D02" pitchFamily="82" charset="0"/>
              </a:rPr>
              <a:t>, вампум…)</a:t>
            </a:r>
          </a:p>
        </p:txBody>
      </p:sp>
      <p:pic>
        <p:nvPicPr>
          <p:cNvPr id="4" name="Рисунок 3" descr="Картинки по запросу кіпу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850"/>
            <a:ext cx="4131308" cy="291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pload.wikimedia.org/wikipedia/commons/8/8e/Wampum_ej_perr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17" y="1189851"/>
            <a:ext cx="4291374" cy="291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ракушки каур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7" y="4403114"/>
            <a:ext cx="3431627" cy="2262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21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FF6DD"/>
            </a:gs>
            <a:gs pos="60000">
              <a:schemeClr val="accent1">
                <a:lumMod val="20000"/>
                <a:lumOff val="80000"/>
              </a:schemeClr>
            </a:gs>
            <a:gs pos="100000">
              <a:srgbClr val="D4E5F4"/>
            </a:gs>
            <a:gs pos="96000">
              <a:schemeClr val="accent1">
                <a:lumMod val="40000"/>
                <a:lumOff val="60000"/>
              </a:schemeClr>
            </a:gs>
            <a:gs pos="92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086" y="925286"/>
            <a:ext cx="7075713" cy="473310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Піктографічне</a:t>
            </a:r>
            <a:r>
              <a:rPr lang="ru-RU" sz="36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письмо</a:t>
            </a:r>
            <a:endParaRPr lang="ru-RU" sz="36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3074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64" l="4000" r="100000">
                        <a14:foregroundMark x1="53882" y1="26836" x2="53412" y2="27684"/>
                        <a14:foregroundMark x1="67294" y1="27966" x2="67294" y2="2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5" y="3229692"/>
            <a:ext cx="2016826" cy="33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піктограм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6" y="1641414"/>
            <a:ext cx="2968707" cy="27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Страодавня писемні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23" y="1641414"/>
            <a:ext cx="6609422" cy="44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54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Ebrima</vt:lpstr>
      <vt:lpstr>Gabriola</vt:lpstr>
      <vt:lpstr>Times New Roman</vt:lpstr>
      <vt:lpstr>Тема Office</vt:lpstr>
      <vt:lpstr> Графіка  проф. Деркачова О.С.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Ідеографічне письмо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Ольга</cp:lastModifiedBy>
  <cp:revision>40</cp:revision>
  <cp:lastPrinted>2020-02-25T09:13:47Z</cp:lastPrinted>
  <dcterms:created xsi:type="dcterms:W3CDTF">2020-02-22T16:13:01Z</dcterms:created>
  <dcterms:modified xsi:type="dcterms:W3CDTF">2021-02-06T09:05:41Z</dcterms:modified>
</cp:coreProperties>
</file>