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hyperlink" Target="https://www.youtube.com/watch?v=2CnS-ZNvR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FU_joMe80" TargetMode="External"/><Relationship Id="rId2" Type="http://schemas.openxmlformats.org/officeDocument/2006/relationships/hyperlink" Target="http://publications.lnu.edu.ua/collections/index.php/foreighnphilology/article/view/226/229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eDp3weMAw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hOngm9xq67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wZ1vn85iQ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34667" y="3089573"/>
            <a:ext cx="8097745" cy="18883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821434" y="4516272"/>
            <a:ext cx="7137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Лекція</a:t>
            </a:r>
            <a:r>
              <a:rPr lang="ru-RU" sz="3000" b="1" dirty="0"/>
              <a:t> 3</a:t>
            </a:r>
          </a:p>
          <a:p>
            <a:pPr algn="ctr"/>
            <a:r>
              <a:rPr lang="ru-RU" sz="4000" dirty="0" err="1"/>
              <a:t>Британська</a:t>
            </a:r>
            <a:r>
              <a:rPr lang="ru-RU" sz="4000" dirty="0"/>
              <a:t> </a:t>
            </a:r>
            <a:r>
              <a:rPr lang="ru-RU" sz="4000" dirty="0" smtClean="0"/>
              <a:t>фантастика і </a:t>
            </a:r>
            <a:r>
              <a:rPr lang="ru-RU" sz="4000" dirty="0" err="1" smtClean="0"/>
              <a:t>фентезі</a:t>
            </a:r>
            <a:endParaRPr lang="ru-RU" sz="4000" dirty="0" smtClean="0"/>
          </a:p>
          <a:p>
            <a:pPr algn="r"/>
            <a:r>
              <a:rPr lang="ru-RU" dirty="0" smtClean="0"/>
              <a:t>проф. </a:t>
            </a:r>
            <a:r>
              <a:rPr lang="ru-RU" dirty="0" err="1" smtClean="0"/>
              <a:t>Деркачова</a:t>
            </a:r>
            <a:r>
              <a:rPr lang="ru-RU" dirty="0" smtClean="0"/>
              <a:t> О.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979" y="2767778"/>
            <a:ext cx="5366479" cy="2761200"/>
          </a:xfrm>
        </p:spPr>
        <p:txBody>
          <a:bodyPr>
            <a:normAutofit/>
          </a:bodyPr>
          <a:lstStyle/>
          <a:p>
            <a:r>
              <a:rPr lang="uk-UA" sz="2500" b="1" i="1" dirty="0"/>
              <a:t>Говоритимемо про…</a:t>
            </a:r>
            <a:r>
              <a:rPr lang="uk-UA" sz="2500" dirty="0"/>
              <a:t/>
            </a:r>
            <a:br>
              <a:rPr lang="uk-UA" sz="2500" dirty="0"/>
            </a:br>
            <a:r>
              <a:rPr lang="uk-UA" sz="2500" dirty="0"/>
              <a:t>Фантастику та наукову фантастику.</a:t>
            </a:r>
            <a:br>
              <a:rPr lang="uk-UA" sz="2500" dirty="0"/>
            </a:br>
            <a:r>
              <a:rPr lang="uk-UA" sz="2500" dirty="0"/>
              <a:t>Англійських письменників-фантастів.</a:t>
            </a:r>
            <a:br>
              <a:rPr lang="uk-UA" sz="2500" dirty="0"/>
            </a:br>
            <a:r>
              <a:rPr lang="uk-UA" sz="2500" dirty="0" err="1"/>
              <a:t>Фентезі</a:t>
            </a:r>
            <a:r>
              <a:rPr lang="uk-UA" sz="2500" dirty="0" smtClean="0"/>
              <a:t>. </a:t>
            </a:r>
            <a:r>
              <a:rPr lang="uk-UA" sz="2500" dirty="0"/>
              <a:t/>
            </a:r>
            <a:br>
              <a:rPr lang="uk-UA" sz="2500" dirty="0"/>
            </a:br>
            <a:r>
              <a:rPr lang="uk-UA" sz="2500" dirty="0"/>
              <a:t>Англійське </a:t>
            </a:r>
            <a:r>
              <a:rPr lang="uk-UA" sz="2500" dirty="0" err="1"/>
              <a:t>фентезі</a:t>
            </a:r>
            <a:r>
              <a:rPr lang="uk-UA" sz="2500" dirty="0"/>
              <a:t>.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355" y="385185"/>
            <a:ext cx="6001555" cy="5706522"/>
          </a:xfrm>
        </p:spPr>
        <p:txBody>
          <a:bodyPr>
            <a:noAutofit/>
          </a:bodyPr>
          <a:lstStyle/>
          <a:p>
            <a:r>
              <a:rPr lang="uk-UA" sz="3000" dirty="0"/>
              <a:t>У творах </a:t>
            </a:r>
            <a:r>
              <a:rPr lang="uk-UA" sz="3000" dirty="0" err="1"/>
              <a:t>фентезі</a:t>
            </a:r>
            <a:r>
              <a:rPr lang="uk-UA" sz="3000" dirty="0"/>
              <a:t> дія відбувається у вигаданому світі, де дива та чарівне є беззаперечною реальністю. Витоки </a:t>
            </a:r>
            <a:r>
              <a:rPr lang="uk-UA" sz="3000" dirty="0" err="1"/>
              <a:t>фентезі</a:t>
            </a:r>
            <a:r>
              <a:rPr lang="uk-UA" sz="3000" dirty="0"/>
              <a:t> можна пошукати у міфах та чарівній казці. Коли говорять про фантастику, то здебільшого мають на увазі наукову фантастику, в якій зображено те, що можливе у рамках сучасної або майбутньої науки.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400" y="385200"/>
            <a:ext cx="5366479" cy="276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788041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pic>
        <p:nvPicPr>
          <p:cNvPr id="12" name="Рисунок 11" descr="Результат пошуку зображень за запитом хюго гернсбер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78" y="497515"/>
            <a:ext cx="3457441" cy="253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Yakov Perelma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37" y="211515"/>
            <a:ext cx="2313088" cy="310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Результат пошуку зображень за запитом science and mechanics magaz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19" y="3146400"/>
            <a:ext cx="2351371" cy="32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ie Posters:Miscellaneous, Everyday Science and Mechanics (Continental, 1934). Magazine&#10;(Multiple Pages, 8.5&quot; X 11.5&quot;). Miscellaneous..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12" y="3625120"/>
            <a:ext cx="2298156" cy="30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05" y="6434734"/>
            <a:ext cx="497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9"/>
              </a:rPr>
              <a:t>https://</a:t>
            </a:r>
            <a:r>
              <a:rPr lang="uk-UA" dirty="0" smtClean="0">
                <a:hlinkClick r:id="rId9"/>
              </a:rPr>
              <a:t>www.youtube.com/watch?v=2CnS-ZNvRDs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656" y="385185"/>
            <a:ext cx="5962919" cy="5859613"/>
          </a:xfrm>
        </p:spPr>
        <p:txBody>
          <a:bodyPr>
            <a:noAutofit/>
          </a:bodyPr>
          <a:lstStyle/>
          <a:p>
            <a:r>
              <a:rPr lang="uk-UA" sz="3000" dirty="0"/>
              <a:t>Ю. </a:t>
            </a:r>
            <a:r>
              <a:rPr lang="ru-RU" sz="3000" dirty="0" err="1"/>
              <a:t>Ковалів</a:t>
            </a:r>
            <a:r>
              <a:rPr lang="uk-UA" sz="3000" dirty="0"/>
              <a:t> у</a:t>
            </a:r>
            <a:r>
              <a:rPr lang="ru-RU" sz="3000" dirty="0"/>
              <a:t> «</a:t>
            </a:r>
            <a:r>
              <a:rPr lang="ru-RU" sz="3000" dirty="0" err="1"/>
              <a:t>Літературознавчій</a:t>
            </a:r>
            <a:r>
              <a:rPr lang="ru-RU" sz="3000" dirty="0"/>
              <a:t> </a:t>
            </a:r>
            <a:r>
              <a:rPr lang="ru-RU" sz="3000" dirty="0" err="1"/>
              <a:t>енциклопедії</a:t>
            </a:r>
            <a:r>
              <a:rPr lang="ru-RU" sz="3000" dirty="0"/>
              <a:t> у 2 томах» </a:t>
            </a:r>
            <a:r>
              <a:rPr lang="uk-UA" sz="3000" dirty="0"/>
              <a:t>так визначає наукову фантастику: </a:t>
            </a:r>
            <a:r>
              <a:rPr lang="ru-RU" sz="3000" dirty="0"/>
              <a:t>«</a:t>
            </a:r>
            <a:r>
              <a:rPr lang="ru-RU" sz="3000" dirty="0" err="1"/>
              <a:t>наукова</a:t>
            </a:r>
            <a:r>
              <a:rPr lang="ru-RU" sz="3000" dirty="0"/>
              <a:t> фантастика (</a:t>
            </a:r>
            <a:r>
              <a:rPr lang="ru-RU" sz="3000" dirty="0" err="1"/>
              <a:t>грец</a:t>
            </a:r>
            <a:r>
              <a:rPr lang="ru-RU" sz="3000" dirty="0"/>
              <a:t>. </a:t>
            </a:r>
            <a:r>
              <a:rPr lang="ru-RU" sz="3000" dirty="0" err="1"/>
              <a:t>Рhantastike</a:t>
            </a:r>
            <a:r>
              <a:rPr lang="ru-RU" sz="3000" dirty="0"/>
              <a:t>: </a:t>
            </a:r>
            <a:r>
              <a:rPr lang="ru-RU" sz="3000" dirty="0" err="1"/>
              <a:t>здатність</a:t>
            </a:r>
            <a:r>
              <a:rPr lang="ru-RU" sz="3000" dirty="0"/>
              <a:t> </a:t>
            </a:r>
            <a:r>
              <a:rPr lang="ru-RU" sz="3000" dirty="0" err="1"/>
              <a:t>уявляти</a:t>
            </a:r>
            <a:r>
              <a:rPr lang="ru-RU" sz="3000" dirty="0"/>
              <a:t>) – </a:t>
            </a:r>
            <a:r>
              <a:rPr lang="ru-RU" sz="3000" dirty="0" err="1"/>
              <a:t>епічні</a:t>
            </a:r>
            <a:r>
              <a:rPr lang="ru-RU" sz="3000" dirty="0"/>
              <a:t> твори, в 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висвітлюється</a:t>
            </a:r>
            <a:r>
              <a:rPr lang="ru-RU" sz="3000" dirty="0"/>
              <a:t> </a:t>
            </a:r>
            <a:r>
              <a:rPr lang="ru-RU" sz="3000" dirty="0" err="1"/>
              <a:t>науково-технічний</a:t>
            </a:r>
            <a:r>
              <a:rPr lang="ru-RU" sz="3000" dirty="0"/>
              <a:t> </a:t>
            </a:r>
            <a:r>
              <a:rPr lang="ru-RU" sz="3000" dirty="0" err="1"/>
              <a:t>потенціал</a:t>
            </a:r>
            <a:r>
              <a:rPr lang="ru-RU" sz="3000" dirty="0"/>
              <a:t>, </a:t>
            </a:r>
            <a:r>
              <a:rPr lang="ru-RU" sz="3000" dirty="0" err="1"/>
              <a:t>реалізується</a:t>
            </a:r>
            <a:r>
              <a:rPr lang="ru-RU" sz="3000" dirty="0"/>
              <a:t> </a:t>
            </a:r>
            <a:r>
              <a:rPr lang="ru-RU" sz="3000" dirty="0" err="1"/>
              <a:t>уявлення</a:t>
            </a:r>
            <a:r>
              <a:rPr lang="ru-RU" sz="3000" dirty="0"/>
              <a:t> </a:t>
            </a:r>
            <a:r>
              <a:rPr lang="ru-RU" sz="3000" dirty="0" err="1"/>
              <a:t>письменника</a:t>
            </a:r>
            <a:r>
              <a:rPr lang="ru-RU" sz="3000" dirty="0"/>
              <a:t> про </a:t>
            </a:r>
            <a:r>
              <a:rPr lang="ru-RU" sz="3000" dirty="0" err="1"/>
              <a:t>віддалене</a:t>
            </a:r>
            <a:r>
              <a:rPr lang="ru-RU" sz="3000" dirty="0"/>
              <a:t> </a:t>
            </a:r>
            <a:r>
              <a:rPr lang="ru-RU" sz="3000" dirty="0" err="1"/>
              <a:t>майбутнє</a:t>
            </a:r>
            <a:r>
              <a:rPr lang="ru-RU" sz="3000" dirty="0"/>
              <a:t> </a:t>
            </a:r>
            <a:r>
              <a:rPr lang="ru-RU" sz="3000" dirty="0" err="1"/>
              <a:t>цивілізації</a:t>
            </a:r>
            <a:r>
              <a:rPr lang="ru-RU" sz="3000" dirty="0"/>
              <a:t>, роль </a:t>
            </a:r>
            <a:r>
              <a:rPr lang="ru-RU" sz="3000" dirty="0" err="1"/>
              <a:t>кіберів</a:t>
            </a:r>
            <a:r>
              <a:rPr lang="ru-RU" sz="3000" dirty="0"/>
              <a:t>, </a:t>
            </a:r>
            <a:r>
              <a:rPr lang="ru-RU" sz="3000" dirty="0" err="1"/>
              <a:t>контакти</a:t>
            </a:r>
            <a:r>
              <a:rPr lang="ru-RU" sz="3000" dirty="0"/>
              <a:t> з </a:t>
            </a:r>
            <a:r>
              <a:rPr lang="ru-RU" sz="3000" dirty="0" err="1"/>
              <a:t>позаземними</a:t>
            </a:r>
            <a:r>
              <a:rPr lang="ru-RU" sz="3000" dirty="0"/>
              <a:t> </a:t>
            </a:r>
            <a:r>
              <a:rPr lang="ru-RU" sz="3000" dirty="0" err="1"/>
              <a:t>цивілізаціями</a:t>
            </a:r>
            <a:r>
              <a:rPr lang="ru-RU" sz="3000" dirty="0"/>
              <a:t> </a:t>
            </a:r>
            <a:r>
              <a:rPr lang="ru-RU" sz="3000" dirty="0" err="1"/>
              <a:t>тощо</a:t>
            </a:r>
            <a:r>
              <a:rPr lang="ru-RU" sz="3000" dirty="0"/>
              <a:t>»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Х‘юго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Гернсбек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радив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фантастам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писати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твори, де 74%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25%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науки.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зазначав,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фантастика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того,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художньої розповіді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прийдешні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726" y="941772"/>
            <a:ext cx="699752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«Жанрові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НФ, перш за все, полягають у а) частотному вживанні термінів-неологізмів разом з існуючими загальними і спеціальними термінами; б) використанні фантастичних імен, що виконують номінативну функцію, і значущих імен, що є не лише </a:t>
            </a:r>
            <a:r>
              <a:rPr lang="uk-UA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номінувальними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але й експресивно-оцінними; в) домінуванні мови наукового стилю із художніми вкрапленнями; г) синтаксисі науково-технічного тексту з багатьма дієслівними зворотами та складнопідрядними реченнями з декількома </a:t>
            </a: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підрядними» (</a:t>
            </a:r>
            <a:r>
              <a:rPr lang="ru-RU" u="sng" dirty="0" err="1">
                <a:hlinkClick r:id="rId2"/>
              </a:rPr>
              <a:t>http</a:t>
            </a:r>
            <a:r>
              <a:rPr lang="uk-UA" u="sng" dirty="0">
                <a:hlinkClick r:id="rId2"/>
              </a:rPr>
              <a:t>://</a:t>
            </a:r>
            <a:r>
              <a:rPr lang="ru-RU" u="sng" dirty="0" err="1">
                <a:hlinkClick r:id="rId2"/>
              </a:rPr>
              <a:t>publications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lnu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edu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ua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collections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index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php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foreighnphilology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article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view</a:t>
            </a:r>
            <a:r>
              <a:rPr lang="uk-UA" u="sng" dirty="0">
                <a:hlinkClick r:id="rId2"/>
              </a:rPr>
              <a:t>/226/229</a:t>
            </a: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3046" y="5755713"/>
            <a:ext cx="6410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www.youtube.com/watch?v=uJFU_joMe80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9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ьтат пошуку зображень за запитом herbert w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477055"/>
            <a:ext cx="4023937" cy="34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516" y="4300402"/>
            <a:ext cx="515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www.youtube.com/watch?v=i3eDp3weMAw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516" y="4818777"/>
            <a:ext cx="510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www.youtube.com/watch?v=hOngm9xq67A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2056" name="Picture 8" descr="Результат пошуку зображень за запитом herbert wells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59" y="893237"/>
            <a:ext cx="6033643" cy="48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н Рональд Руэл Толкин | Википалантир | Fand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18" y="392738"/>
            <a:ext cx="3541690" cy="412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Гобіт&quot; - перший переклад Толкіна в Україні | Історична правд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2" y="128934"/>
            <a:ext cx="5071516" cy="65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08707" y="4578572"/>
            <a:ext cx="500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www.youtube.com/watch?v=wZ1vn85iQRE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742" y="50123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О. Яковенко виділяє такі особливості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фентезі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жанру: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належність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творів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фентезі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можливих світів;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середньовічного антуражу;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 фантастичного;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ненауковість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ірраціональність, наявність магії.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41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312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Тема1</vt:lpstr>
      <vt:lpstr>Презентация PowerPoint</vt:lpstr>
      <vt:lpstr>Говоритимемо про… Фантастику та наукову фантастику. Англійських письменників-фантастів. Фентезі.  Англійське фентезі.</vt:lpstr>
      <vt:lpstr>У творах фентезі дія відбувається у вигаданому світі, де дива та чарівне є беззаперечною реальністю. Витоки фентезі можна пошукати у міфах та чарівній казці. Коли говорять про фантастику, то здебільшого мають на увазі наукову фантастику, в якій зображено те, що можливе у рамках сучасної або майбутньої науки.</vt:lpstr>
      <vt:lpstr>Презентация PowerPoint</vt:lpstr>
      <vt:lpstr>Ю. Ковалів у «Літературознавчій енциклопедії у 2 томах» так визначає наукову фантастику: «наукова фантастика (грец. Рhantastike: здатність уявляти) – епічні твори, в яких висвітлюється науково-технічний потенціал, реалізується уявлення письменника про віддалене майбутнє цивілізації, роль кіберів, контакти з позаземними цивілізаціями тощо»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2021-02-06T09:08:35Z</dcterms:created>
  <dcterms:modified xsi:type="dcterms:W3CDTF">2021-02-06T11:21:39Z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