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65" r:id="rId6"/>
    <p:sldId id="267" r:id="rId7"/>
    <p:sldId id="266" r:id="rId8"/>
    <p:sldId id="258" r:id="rId9"/>
    <p:sldId id="262" r:id="rId10"/>
    <p:sldId id="263" r:id="rId11"/>
    <p:sldId id="268" r:id="rId12"/>
    <p:sldId id="264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22C2D-D2E2-4E03-A259-04F7B7D1C16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CDFF5C-6029-4435-BA6A-5DBC796FB31B}">
      <dgm:prSet phldrT="[Текст]" custT="1"/>
      <dgm:spPr/>
      <dgm:t>
        <a:bodyPr/>
        <a:lstStyle/>
        <a:p>
          <a:r>
            <a:rPr lang="ru-RU" sz="800">
              <a:solidFill>
                <a:sysClr val="windowText" lastClr="000000"/>
              </a:solidFill>
            </a:rPr>
            <a:t>екологічна ситуація, надмірне техногенне навантаження</a:t>
          </a:r>
        </a:p>
      </dgm:t>
    </dgm:pt>
    <dgm:pt modelId="{F663AD00-C8C3-43AB-9C54-812B0595A82A}" type="parTrans" cxnId="{573784AB-5B0C-41E4-A59B-C3811995E899}">
      <dgm:prSet/>
      <dgm:spPr/>
      <dgm:t>
        <a:bodyPr/>
        <a:lstStyle/>
        <a:p>
          <a:endParaRPr lang="ru-RU"/>
        </a:p>
      </dgm:t>
    </dgm:pt>
    <dgm:pt modelId="{EED92B3D-0F5F-468C-8B7C-371A5A88F8C2}" type="sibTrans" cxnId="{573784AB-5B0C-41E4-A59B-C3811995E899}">
      <dgm:prSet/>
      <dgm:spPr/>
      <dgm:t>
        <a:bodyPr/>
        <a:lstStyle/>
        <a:p>
          <a:endParaRPr lang="ru-RU"/>
        </a:p>
      </dgm:t>
    </dgm:pt>
    <dgm:pt modelId="{F60468DB-E720-4495-95C5-8F2DA2F8D5E5}">
      <dgm:prSet phldrT="[Текст]" custT="1"/>
      <dgm:spPr/>
      <dgm:t>
        <a:bodyPr/>
        <a:lstStyle/>
        <a:p>
          <a:r>
            <a:rPr lang="ru-RU" sz="800">
              <a:solidFill>
                <a:sysClr val="windowText" lastClr="000000"/>
              </a:solidFill>
            </a:rPr>
            <a:t>складні економічні умови, </a:t>
          </a:r>
          <a:r>
            <a:rPr lang="ru-RU" sz="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стресові ситуації</a:t>
          </a:r>
        </a:p>
      </dgm:t>
    </dgm:pt>
    <dgm:pt modelId="{0213533A-3869-4E12-9970-A59B60ABAF14}" type="parTrans" cxnId="{766B4A9E-39BE-4BD1-B9C2-F399852A7C16}">
      <dgm:prSet/>
      <dgm:spPr/>
      <dgm:t>
        <a:bodyPr/>
        <a:lstStyle/>
        <a:p>
          <a:endParaRPr lang="ru-RU"/>
        </a:p>
      </dgm:t>
    </dgm:pt>
    <dgm:pt modelId="{930EF206-C933-4D9A-897B-DCB3F156E5A4}" type="sibTrans" cxnId="{766B4A9E-39BE-4BD1-B9C2-F399852A7C16}">
      <dgm:prSet/>
      <dgm:spPr/>
      <dgm:t>
        <a:bodyPr/>
        <a:lstStyle/>
        <a:p>
          <a:endParaRPr lang="ru-RU"/>
        </a:p>
      </dgm:t>
    </dgm:pt>
    <dgm:pt modelId="{BD315342-9DB8-46B7-88AD-7473EE5277DE}">
      <dgm:prSet phldrT="[Текст]" custT="1"/>
      <dgm:spPr/>
      <dgm:t>
        <a:bodyPr/>
        <a:lstStyle/>
        <a:p>
          <a:r>
            <a:rPr lang="ru-RU" sz="800">
              <a:solidFill>
                <a:sysClr val="windowText" lastClr="000000"/>
              </a:solidFill>
            </a:rPr>
            <a:t>неякісне медичне та соціальне забезпечення</a:t>
          </a:r>
        </a:p>
      </dgm:t>
    </dgm:pt>
    <dgm:pt modelId="{604B703B-6F39-4C8F-9A79-1CB1AA242893}" type="parTrans" cxnId="{AD8EAC64-231F-469E-BC5E-7A8A5A526492}">
      <dgm:prSet/>
      <dgm:spPr/>
      <dgm:t>
        <a:bodyPr/>
        <a:lstStyle/>
        <a:p>
          <a:endParaRPr lang="ru-RU"/>
        </a:p>
      </dgm:t>
    </dgm:pt>
    <dgm:pt modelId="{8E41A774-9CFE-4292-BC4C-565C6939D4DD}" type="sibTrans" cxnId="{AD8EAC64-231F-469E-BC5E-7A8A5A526492}">
      <dgm:prSet/>
      <dgm:spPr/>
      <dgm:t>
        <a:bodyPr/>
        <a:lstStyle/>
        <a:p>
          <a:endParaRPr lang="ru-RU"/>
        </a:p>
      </dgm:t>
    </dgm:pt>
    <dgm:pt modelId="{FDB62DD7-74B0-42A9-8080-675346AFDA09}">
      <dgm:prSet phldrT="[Текст]" custT="1"/>
      <dgm:spPr/>
      <dgm:t>
        <a:bodyPr/>
        <a:lstStyle/>
        <a:p>
          <a:r>
            <a:rPr lang="ru-RU" sz="800">
              <a:solidFill>
                <a:sysClr val="windowText" lastClr="000000"/>
              </a:solidFill>
            </a:rPr>
            <a:t>неякісне харчування</a:t>
          </a:r>
        </a:p>
      </dgm:t>
    </dgm:pt>
    <dgm:pt modelId="{BCB00D93-44D2-4ED9-BFA2-6EF14008BDC7}" type="parTrans" cxnId="{270D515F-0BC3-4781-BCB9-FDD7C4276695}">
      <dgm:prSet/>
      <dgm:spPr/>
      <dgm:t>
        <a:bodyPr/>
        <a:lstStyle/>
        <a:p>
          <a:endParaRPr lang="ru-RU"/>
        </a:p>
      </dgm:t>
    </dgm:pt>
    <dgm:pt modelId="{EB54A18E-A8F2-4202-B4FB-565DE4DFF5AE}" type="sibTrans" cxnId="{270D515F-0BC3-4781-BCB9-FDD7C4276695}">
      <dgm:prSet/>
      <dgm:spPr/>
      <dgm:t>
        <a:bodyPr/>
        <a:lstStyle/>
        <a:p>
          <a:endParaRPr lang="ru-RU"/>
        </a:p>
      </dgm:t>
    </dgm:pt>
    <dgm:pt modelId="{92464012-050E-4F5D-AA7D-E520081E1031}">
      <dgm:prSet phldrT="[Текст]" custT="1"/>
      <dgm:spPr/>
      <dgm:t>
        <a:bodyPr/>
        <a:lstStyle/>
        <a:p>
          <a:r>
            <a:rPr lang="ru-RU" sz="800">
              <a:solidFill>
                <a:sysClr val="windowText" lastClr="000000"/>
              </a:solidFill>
            </a:rPr>
            <a:t>відчуженість матері, неправильне виховання</a:t>
          </a:r>
        </a:p>
      </dgm:t>
    </dgm:pt>
    <dgm:pt modelId="{26CA4109-372B-4576-B261-4CEDBE41DFD0}" type="parTrans" cxnId="{EE0C5F65-9234-41F0-835C-5FF24194CF03}">
      <dgm:prSet/>
      <dgm:spPr/>
      <dgm:t>
        <a:bodyPr/>
        <a:lstStyle/>
        <a:p>
          <a:endParaRPr lang="ru-RU"/>
        </a:p>
      </dgm:t>
    </dgm:pt>
    <dgm:pt modelId="{D3817466-B225-48FE-BDBE-0BBE12A8C757}" type="sibTrans" cxnId="{EE0C5F65-9234-41F0-835C-5FF24194CF03}">
      <dgm:prSet/>
      <dgm:spPr/>
      <dgm:t>
        <a:bodyPr/>
        <a:lstStyle/>
        <a:p>
          <a:endParaRPr lang="ru-RU"/>
        </a:p>
      </dgm:t>
    </dgm:pt>
    <dgm:pt modelId="{CF6D281B-7802-40BC-BB9C-5C1E17266AB7}">
      <dgm:prSet custT="1"/>
      <dgm:spPr/>
      <dgm:t>
        <a:bodyPr/>
        <a:lstStyle/>
        <a:p>
          <a:r>
            <a:rPr lang="ru-RU" sz="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вроджені та набуті захворювання</a:t>
          </a:r>
        </a:p>
      </dgm:t>
    </dgm:pt>
    <dgm:pt modelId="{69C48D98-6042-4B75-A8CA-7C4ACD74A666}" type="parTrans" cxnId="{B19CDAA7-E70A-415C-9A86-3A9A6FCD1B34}">
      <dgm:prSet/>
      <dgm:spPr/>
      <dgm:t>
        <a:bodyPr/>
        <a:lstStyle/>
        <a:p>
          <a:endParaRPr lang="ru-RU"/>
        </a:p>
      </dgm:t>
    </dgm:pt>
    <dgm:pt modelId="{23529B98-2FCB-45DC-B6A4-C159D3A45111}" type="sibTrans" cxnId="{B19CDAA7-E70A-415C-9A86-3A9A6FCD1B34}">
      <dgm:prSet/>
      <dgm:spPr/>
      <dgm:t>
        <a:bodyPr/>
        <a:lstStyle/>
        <a:p>
          <a:endParaRPr lang="ru-RU"/>
        </a:p>
      </dgm:t>
    </dgm:pt>
    <dgm:pt modelId="{02C5258C-FE83-4C39-9DFE-7F4DC624B4D0}">
      <dgm:prSet phldrT="[Текст]" custT="1"/>
      <dgm:spPr/>
      <dgm:t>
        <a:bodyPr/>
        <a:lstStyle/>
        <a:p>
          <a:r>
            <a:rPr lang="ru-RU" sz="800">
              <a:solidFill>
                <a:sysClr val="windowText" lastClr="000000"/>
              </a:solidFill>
            </a:rPr>
            <a:t>надмірна праця жінок, захворювання у період вагітності та пологів</a:t>
          </a:r>
        </a:p>
      </dgm:t>
    </dgm:pt>
    <dgm:pt modelId="{27BF7E3F-898B-4CEA-BC1E-F8D731059558}" type="parTrans" cxnId="{22F52198-285A-4994-A004-A354EB0F3125}">
      <dgm:prSet/>
      <dgm:spPr/>
      <dgm:t>
        <a:bodyPr/>
        <a:lstStyle/>
        <a:p>
          <a:endParaRPr lang="ru-RU"/>
        </a:p>
      </dgm:t>
    </dgm:pt>
    <dgm:pt modelId="{3BFED631-4A0D-4409-8E5D-8C179775FEC5}" type="sibTrans" cxnId="{22F52198-285A-4994-A004-A354EB0F3125}">
      <dgm:prSet/>
      <dgm:spPr/>
      <dgm:t>
        <a:bodyPr/>
        <a:lstStyle/>
        <a:p>
          <a:endParaRPr lang="ru-RU"/>
        </a:p>
      </dgm:t>
    </dgm:pt>
    <dgm:pt modelId="{5F257F9F-670C-4CAF-AE4F-B4DC8A511E24}" type="pres">
      <dgm:prSet presAssocID="{13522C2D-D2E2-4E03-A259-04F7B7D1C166}" presName="Name0" presStyleCnt="0">
        <dgm:presLayoutVars>
          <dgm:dir/>
          <dgm:resizeHandles val="exact"/>
        </dgm:presLayoutVars>
      </dgm:prSet>
      <dgm:spPr/>
    </dgm:pt>
    <dgm:pt modelId="{32AA7810-B223-44CC-8C2B-178917DF6C00}" type="pres">
      <dgm:prSet presAssocID="{13522C2D-D2E2-4E03-A259-04F7B7D1C166}" presName="cycle" presStyleCnt="0"/>
      <dgm:spPr/>
    </dgm:pt>
    <dgm:pt modelId="{5B265ED2-F8E3-431A-B4E0-182159D77891}" type="pres">
      <dgm:prSet presAssocID="{4ACDFF5C-6029-4435-BA6A-5DBC796FB31B}" presName="nodeFirstNode" presStyleLbl="node1" presStyleIdx="0" presStyleCnt="7" custScaleX="125204">
        <dgm:presLayoutVars>
          <dgm:bulletEnabled val="1"/>
        </dgm:presLayoutVars>
      </dgm:prSet>
      <dgm:spPr>
        <a:prstGeom prst="cube">
          <a:avLst/>
        </a:prstGeom>
      </dgm:spPr>
    </dgm:pt>
    <dgm:pt modelId="{0BEB07C1-E81A-4691-9481-D9BD9837DB78}" type="pres">
      <dgm:prSet presAssocID="{EED92B3D-0F5F-468C-8B7C-371A5A88F8C2}" presName="sibTransFirstNode" presStyleLbl="bgShp" presStyleIdx="0" presStyleCnt="1"/>
      <dgm:spPr/>
    </dgm:pt>
    <dgm:pt modelId="{F3DA20A6-6F7E-4AC6-96DB-3DD6B22AAF96}" type="pres">
      <dgm:prSet presAssocID="{F60468DB-E720-4495-95C5-8F2DA2F8D5E5}" presName="nodeFollowingNodes" presStyleLbl="node1" presStyleIdx="1" presStyleCnt="7" custScaleX="123479" custScaleY="119678">
        <dgm:presLayoutVars>
          <dgm:bulletEnabled val="1"/>
        </dgm:presLayoutVars>
      </dgm:prSet>
      <dgm:spPr>
        <a:prstGeom prst="cube">
          <a:avLst/>
        </a:prstGeom>
      </dgm:spPr>
    </dgm:pt>
    <dgm:pt modelId="{C01D6F6F-5382-4823-AEAE-54F0FBBF0316}" type="pres">
      <dgm:prSet presAssocID="{02C5258C-FE83-4C39-9DFE-7F4DC624B4D0}" presName="nodeFollowingNodes" presStyleLbl="node1" presStyleIdx="2" presStyleCnt="7" custScaleX="140616" custScaleY="149595">
        <dgm:presLayoutVars>
          <dgm:bulletEnabled val="1"/>
        </dgm:presLayoutVars>
      </dgm:prSet>
      <dgm:spPr>
        <a:prstGeom prst="cube">
          <a:avLst/>
        </a:prstGeom>
      </dgm:spPr>
    </dgm:pt>
    <dgm:pt modelId="{EC0BCFFD-BF16-4B09-ABC3-8BF4CD64AC15}" type="pres">
      <dgm:prSet presAssocID="{CF6D281B-7802-40BC-BB9C-5C1E17266AB7}" presName="nodeFollowingNodes" presStyleLbl="node1" presStyleIdx="3" presStyleCnt="7" custScaleY="128662" custRadScaleRad="101773" custRadScaleInc="-1117">
        <dgm:presLayoutVars>
          <dgm:bulletEnabled val="1"/>
        </dgm:presLayoutVars>
      </dgm:prSet>
      <dgm:spPr>
        <a:prstGeom prst="cube">
          <a:avLst/>
        </a:prstGeom>
      </dgm:spPr>
    </dgm:pt>
    <dgm:pt modelId="{D7E47BAE-9D62-48AD-B404-290CF7077F27}" type="pres">
      <dgm:prSet presAssocID="{BD315342-9DB8-46B7-88AD-7473EE5277DE}" presName="nodeFollowingNodes" presStyleLbl="node1" presStyleIdx="4" presStyleCnt="7" custScaleX="113249" custScaleY="129031">
        <dgm:presLayoutVars>
          <dgm:bulletEnabled val="1"/>
        </dgm:presLayoutVars>
      </dgm:prSet>
      <dgm:spPr>
        <a:prstGeom prst="cube">
          <a:avLst/>
        </a:prstGeom>
      </dgm:spPr>
    </dgm:pt>
    <dgm:pt modelId="{7782ABDF-5B85-43F1-A36A-86DCE630F270}" type="pres">
      <dgm:prSet presAssocID="{FDB62DD7-74B0-42A9-8080-675346AFDA09}" presName="nodeFollowingNodes" presStyleLbl="node1" presStyleIdx="5" presStyleCnt="7" custScaleX="145468" custScaleY="137643">
        <dgm:presLayoutVars>
          <dgm:bulletEnabled val="1"/>
        </dgm:presLayoutVars>
      </dgm:prSet>
      <dgm:spPr>
        <a:prstGeom prst="cube">
          <a:avLst/>
        </a:prstGeom>
      </dgm:spPr>
    </dgm:pt>
    <dgm:pt modelId="{5BDCA097-354D-4457-AD6F-B2FCEC9C5C04}" type="pres">
      <dgm:prSet presAssocID="{92464012-050E-4F5D-AA7D-E520081E1031}" presName="nodeFollowingNodes" presStyleLbl="node1" presStyleIdx="6" presStyleCnt="7" custScaleX="145990" custScaleY="109192">
        <dgm:presLayoutVars>
          <dgm:bulletEnabled val="1"/>
        </dgm:presLayoutVars>
      </dgm:prSet>
      <dgm:spPr>
        <a:prstGeom prst="cube">
          <a:avLst/>
        </a:prstGeom>
      </dgm:spPr>
    </dgm:pt>
  </dgm:ptLst>
  <dgm:cxnLst>
    <dgm:cxn modelId="{33044E1B-E5F4-4BFC-B277-AD3D31BC886D}" type="presOf" srcId="{02C5258C-FE83-4C39-9DFE-7F4DC624B4D0}" destId="{C01D6F6F-5382-4823-AEAE-54F0FBBF0316}" srcOrd="0" destOrd="0" presId="urn:microsoft.com/office/officeart/2005/8/layout/cycle3"/>
    <dgm:cxn modelId="{DCDC8B22-DF1A-4A8A-A1DD-E747C08B6400}" type="presOf" srcId="{EED92B3D-0F5F-468C-8B7C-371A5A88F8C2}" destId="{0BEB07C1-E81A-4691-9481-D9BD9837DB78}" srcOrd="0" destOrd="0" presId="urn:microsoft.com/office/officeart/2005/8/layout/cycle3"/>
    <dgm:cxn modelId="{8490332A-B1A6-4599-85A8-3D53DFA1C529}" type="presOf" srcId="{FDB62DD7-74B0-42A9-8080-675346AFDA09}" destId="{7782ABDF-5B85-43F1-A36A-86DCE630F270}" srcOrd="0" destOrd="0" presId="urn:microsoft.com/office/officeart/2005/8/layout/cycle3"/>
    <dgm:cxn modelId="{270D515F-0BC3-4781-BCB9-FDD7C4276695}" srcId="{13522C2D-D2E2-4E03-A259-04F7B7D1C166}" destId="{FDB62DD7-74B0-42A9-8080-675346AFDA09}" srcOrd="5" destOrd="0" parTransId="{BCB00D93-44D2-4ED9-BFA2-6EF14008BDC7}" sibTransId="{EB54A18E-A8F2-4202-B4FB-565DE4DFF5AE}"/>
    <dgm:cxn modelId="{AD8EAC64-231F-469E-BC5E-7A8A5A526492}" srcId="{13522C2D-D2E2-4E03-A259-04F7B7D1C166}" destId="{BD315342-9DB8-46B7-88AD-7473EE5277DE}" srcOrd="4" destOrd="0" parTransId="{604B703B-6F39-4C8F-9A79-1CB1AA242893}" sibTransId="{8E41A774-9CFE-4292-BC4C-565C6939D4DD}"/>
    <dgm:cxn modelId="{EE0C5F65-9234-41F0-835C-5FF24194CF03}" srcId="{13522C2D-D2E2-4E03-A259-04F7B7D1C166}" destId="{92464012-050E-4F5D-AA7D-E520081E1031}" srcOrd="6" destOrd="0" parTransId="{26CA4109-372B-4576-B261-4CEDBE41DFD0}" sibTransId="{D3817466-B225-48FE-BDBE-0BBE12A8C757}"/>
    <dgm:cxn modelId="{00D4FC74-F960-4991-9D92-D9A4FD83D53C}" type="presOf" srcId="{13522C2D-D2E2-4E03-A259-04F7B7D1C166}" destId="{5F257F9F-670C-4CAF-AE4F-B4DC8A511E24}" srcOrd="0" destOrd="0" presId="urn:microsoft.com/office/officeart/2005/8/layout/cycle3"/>
    <dgm:cxn modelId="{22F52198-285A-4994-A004-A354EB0F3125}" srcId="{13522C2D-D2E2-4E03-A259-04F7B7D1C166}" destId="{02C5258C-FE83-4C39-9DFE-7F4DC624B4D0}" srcOrd="2" destOrd="0" parTransId="{27BF7E3F-898B-4CEA-BC1E-F8D731059558}" sibTransId="{3BFED631-4A0D-4409-8E5D-8C179775FEC5}"/>
    <dgm:cxn modelId="{766B4A9E-39BE-4BD1-B9C2-F399852A7C16}" srcId="{13522C2D-D2E2-4E03-A259-04F7B7D1C166}" destId="{F60468DB-E720-4495-95C5-8F2DA2F8D5E5}" srcOrd="1" destOrd="0" parTransId="{0213533A-3869-4E12-9970-A59B60ABAF14}" sibTransId="{930EF206-C933-4D9A-897B-DCB3F156E5A4}"/>
    <dgm:cxn modelId="{53738D9F-4762-45DC-AE2F-0D2C89F59DDF}" type="presOf" srcId="{CF6D281B-7802-40BC-BB9C-5C1E17266AB7}" destId="{EC0BCFFD-BF16-4B09-ABC3-8BF4CD64AC15}" srcOrd="0" destOrd="0" presId="urn:microsoft.com/office/officeart/2005/8/layout/cycle3"/>
    <dgm:cxn modelId="{B19CDAA7-E70A-415C-9A86-3A9A6FCD1B34}" srcId="{13522C2D-D2E2-4E03-A259-04F7B7D1C166}" destId="{CF6D281B-7802-40BC-BB9C-5C1E17266AB7}" srcOrd="3" destOrd="0" parTransId="{69C48D98-6042-4B75-A8CA-7C4ACD74A666}" sibTransId="{23529B98-2FCB-45DC-B6A4-C159D3A45111}"/>
    <dgm:cxn modelId="{573784AB-5B0C-41E4-A59B-C3811995E899}" srcId="{13522C2D-D2E2-4E03-A259-04F7B7D1C166}" destId="{4ACDFF5C-6029-4435-BA6A-5DBC796FB31B}" srcOrd="0" destOrd="0" parTransId="{F663AD00-C8C3-43AB-9C54-812B0595A82A}" sibTransId="{EED92B3D-0F5F-468C-8B7C-371A5A88F8C2}"/>
    <dgm:cxn modelId="{B755C4C3-7C04-4671-9D71-6EE5B473331F}" type="presOf" srcId="{F60468DB-E720-4495-95C5-8F2DA2F8D5E5}" destId="{F3DA20A6-6F7E-4AC6-96DB-3DD6B22AAF96}" srcOrd="0" destOrd="0" presId="urn:microsoft.com/office/officeart/2005/8/layout/cycle3"/>
    <dgm:cxn modelId="{DC9DDECF-1099-4387-9C9C-5E3296352FD0}" type="presOf" srcId="{4ACDFF5C-6029-4435-BA6A-5DBC796FB31B}" destId="{5B265ED2-F8E3-431A-B4E0-182159D77891}" srcOrd="0" destOrd="0" presId="urn:microsoft.com/office/officeart/2005/8/layout/cycle3"/>
    <dgm:cxn modelId="{1EAD11DF-C60B-456C-91FE-C7735C0A4916}" type="presOf" srcId="{92464012-050E-4F5D-AA7D-E520081E1031}" destId="{5BDCA097-354D-4457-AD6F-B2FCEC9C5C04}" srcOrd="0" destOrd="0" presId="urn:microsoft.com/office/officeart/2005/8/layout/cycle3"/>
    <dgm:cxn modelId="{AAC272E0-E244-4969-A81E-34AAE74B9FD8}" type="presOf" srcId="{BD315342-9DB8-46B7-88AD-7473EE5277DE}" destId="{D7E47BAE-9D62-48AD-B404-290CF7077F27}" srcOrd="0" destOrd="0" presId="urn:microsoft.com/office/officeart/2005/8/layout/cycle3"/>
    <dgm:cxn modelId="{6348BA8A-C608-4C20-9509-287CD534F45F}" type="presParOf" srcId="{5F257F9F-670C-4CAF-AE4F-B4DC8A511E24}" destId="{32AA7810-B223-44CC-8C2B-178917DF6C00}" srcOrd="0" destOrd="0" presId="urn:microsoft.com/office/officeart/2005/8/layout/cycle3"/>
    <dgm:cxn modelId="{1640AFE0-CA61-485C-A5B0-3451B2182279}" type="presParOf" srcId="{32AA7810-B223-44CC-8C2B-178917DF6C00}" destId="{5B265ED2-F8E3-431A-B4E0-182159D77891}" srcOrd="0" destOrd="0" presId="urn:microsoft.com/office/officeart/2005/8/layout/cycle3"/>
    <dgm:cxn modelId="{6A93668D-6F4A-4FF4-B230-5111B93E3083}" type="presParOf" srcId="{32AA7810-B223-44CC-8C2B-178917DF6C00}" destId="{0BEB07C1-E81A-4691-9481-D9BD9837DB78}" srcOrd="1" destOrd="0" presId="urn:microsoft.com/office/officeart/2005/8/layout/cycle3"/>
    <dgm:cxn modelId="{92E33E3E-D55E-46FE-96C0-C4F854941953}" type="presParOf" srcId="{32AA7810-B223-44CC-8C2B-178917DF6C00}" destId="{F3DA20A6-6F7E-4AC6-96DB-3DD6B22AAF96}" srcOrd="2" destOrd="0" presId="urn:microsoft.com/office/officeart/2005/8/layout/cycle3"/>
    <dgm:cxn modelId="{D54F7146-6DEF-452D-96EC-F6C4BBB729ED}" type="presParOf" srcId="{32AA7810-B223-44CC-8C2B-178917DF6C00}" destId="{C01D6F6F-5382-4823-AEAE-54F0FBBF0316}" srcOrd="3" destOrd="0" presId="urn:microsoft.com/office/officeart/2005/8/layout/cycle3"/>
    <dgm:cxn modelId="{D3988EE8-99B9-42FF-AC5E-06411BD02BCE}" type="presParOf" srcId="{32AA7810-B223-44CC-8C2B-178917DF6C00}" destId="{EC0BCFFD-BF16-4B09-ABC3-8BF4CD64AC15}" srcOrd="4" destOrd="0" presId="urn:microsoft.com/office/officeart/2005/8/layout/cycle3"/>
    <dgm:cxn modelId="{351A9B26-1E60-469F-9192-7AC9C1F77069}" type="presParOf" srcId="{32AA7810-B223-44CC-8C2B-178917DF6C00}" destId="{D7E47BAE-9D62-48AD-B404-290CF7077F27}" srcOrd="5" destOrd="0" presId="urn:microsoft.com/office/officeart/2005/8/layout/cycle3"/>
    <dgm:cxn modelId="{060FA85D-AF37-4F8A-98B1-B0283F0F5EAA}" type="presParOf" srcId="{32AA7810-B223-44CC-8C2B-178917DF6C00}" destId="{7782ABDF-5B85-43F1-A36A-86DCE630F270}" srcOrd="6" destOrd="0" presId="urn:microsoft.com/office/officeart/2005/8/layout/cycle3"/>
    <dgm:cxn modelId="{BF593623-C483-471D-9ECC-A7841E6678B2}" type="presParOf" srcId="{32AA7810-B223-44CC-8C2B-178917DF6C00}" destId="{5BDCA097-354D-4457-AD6F-B2FCEC9C5C0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B07C1-E81A-4691-9481-D9BD9837DB78}">
      <dsp:nvSpPr>
        <dsp:cNvPr id="0" name=""/>
        <dsp:cNvSpPr/>
      </dsp:nvSpPr>
      <dsp:spPr>
        <a:xfrm>
          <a:off x="974250" y="-121371"/>
          <a:ext cx="3564349" cy="3564349"/>
        </a:xfrm>
        <a:prstGeom prst="circularArrow">
          <a:avLst>
            <a:gd name="adj1" fmla="val 5544"/>
            <a:gd name="adj2" fmla="val 330680"/>
            <a:gd name="adj3" fmla="val 14186022"/>
            <a:gd name="adj4" fmla="val 1714111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65ED2-F8E3-431A-B4E0-182159D77891}">
      <dsp:nvSpPr>
        <dsp:cNvPr id="0" name=""/>
        <dsp:cNvSpPr/>
      </dsp:nvSpPr>
      <dsp:spPr>
        <a:xfrm>
          <a:off x="2073866" y="-37598"/>
          <a:ext cx="1365117" cy="545157"/>
        </a:xfrm>
        <a:prstGeom prst="cub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solidFill>
                <a:sysClr val="windowText" lastClr="000000"/>
              </a:solidFill>
            </a:rPr>
            <a:t>екологічна ситуація, надмірне техногенне навантаження</a:t>
          </a:r>
        </a:p>
      </dsp:txBody>
      <dsp:txXfrm>
        <a:off x="2073866" y="98691"/>
        <a:ext cx="1228828" cy="408868"/>
      </dsp:txXfrm>
    </dsp:sp>
    <dsp:sp modelId="{F3DA20A6-6F7E-4AC6-96DB-3DD6B22AAF96}">
      <dsp:nvSpPr>
        <dsp:cNvPr id="0" name=""/>
        <dsp:cNvSpPr/>
      </dsp:nvSpPr>
      <dsp:spPr>
        <a:xfrm>
          <a:off x="3271637" y="481051"/>
          <a:ext cx="1346309" cy="652433"/>
        </a:xfrm>
        <a:prstGeom prst="cub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solidFill>
                <a:sysClr val="windowText" lastClr="000000"/>
              </a:solidFill>
            </a:rPr>
            <a:t>складні економічні умови, </a:t>
          </a:r>
          <a:r>
            <a:rPr lang="ru-RU" sz="8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стресові ситуації</a:t>
          </a:r>
        </a:p>
      </dsp:txBody>
      <dsp:txXfrm>
        <a:off x="3271637" y="644159"/>
        <a:ext cx="1183201" cy="489325"/>
      </dsp:txXfrm>
    </dsp:sp>
    <dsp:sp modelId="{C01D6F6F-5382-4823-AEAE-54F0FBBF0316}">
      <dsp:nvSpPr>
        <dsp:cNvPr id="0" name=""/>
        <dsp:cNvSpPr/>
      </dsp:nvSpPr>
      <dsp:spPr>
        <a:xfrm>
          <a:off x="3471716" y="1685421"/>
          <a:ext cx="1533157" cy="815528"/>
        </a:xfrm>
        <a:prstGeom prst="cub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solidFill>
                <a:sysClr val="windowText" lastClr="000000"/>
              </a:solidFill>
            </a:rPr>
            <a:t>надмірна праця жінок, захворювання у період вагітності та пологів</a:t>
          </a:r>
        </a:p>
      </dsp:txBody>
      <dsp:txXfrm>
        <a:off x="3471716" y="1889303"/>
        <a:ext cx="1329275" cy="611646"/>
      </dsp:txXfrm>
    </dsp:sp>
    <dsp:sp modelId="{EC0BCFFD-BF16-4B09-ABC3-8BF4CD64AC15}">
      <dsp:nvSpPr>
        <dsp:cNvPr id="0" name=""/>
        <dsp:cNvSpPr/>
      </dsp:nvSpPr>
      <dsp:spPr>
        <a:xfrm>
          <a:off x="2894655" y="2773707"/>
          <a:ext cx="1090314" cy="701410"/>
        </a:xfrm>
        <a:prstGeom prst="cub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вроджені та набуті захворювання</a:t>
          </a:r>
        </a:p>
      </dsp:txBody>
      <dsp:txXfrm>
        <a:off x="2894655" y="2949060"/>
        <a:ext cx="914962" cy="526057"/>
      </dsp:txXfrm>
    </dsp:sp>
    <dsp:sp modelId="{D7E47BAE-9D62-48AD-B404-290CF7077F27}">
      <dsp:nvSpPr>
        <dsp:cNvPr id="0" name=""/>
        <dsp:cNvSpPr/>
      </dsp:nvSpPr>
      <dsp:spPr>
        <a:xfrm>
          <a:off x="1479546" y="2772701"/>
          <a:ext cx="1234770" cy="703422"/>
        </a:xfrm>
        <a:prstGeom prst="cub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solidFill>
                <a:sysClr val="windowText" lastClr="000000"/>
              </a:solidFill>
            </a:rPr>
            <a:t>неякісне медичне та соціальне забезпечення</a:t>
          </a:r>
        </a:p>
      </dsp:txBody>
      <dsp:txXfrm>
        <a:off x="1479546" y="2948557"/>
        <a:ext cx="1058915" cy="527566"/>
      </dsp:txXfrm>
    </dsp:sp>
    <dsp:sp modelId="{7782ABDF-5B85-43F1-A36A-86DCE630F270}">
      <dsp:nvSpPr>
        <dsp:cNvPr id="0" name=""/>
        <dsp:cNvSpPr/>
      </dsp:nvSpPr>
      <dsp:spPr>
        <a:xfrm>
          <a:off x="481526" y="1718000"/>
          <a:ext cx="1586059" cy="750371"/>
        </a:xfrm>
        <a:prstGeom prst="cub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solidFill>
                <a:sysClr val="windowText" lastClr="000000"/>
              </a:solidFill>
            </a:rPr>
            <a:t>неякісне харчування</a:t>
          </a:r>
        </a:p>
      </dsp:txBody>
      <dsp:txXfrm>
        <a:off x="481526" y="1905593"/>
        <a:ext cx="1398466" cy="562778"/>
      </dsp:txXfrm>
    </dsp:sp>
    <dsp:sp modelId="{5BDCA097-354D-4457-AD6F-B2FCEC9C5C04}">
      <dsp:nvSpPr>
        <dsp:cNvPr id="0" name=""/>
        <dsp:cNvSpPr/>
      </dsp:nvSpPr>
      <dsp:spPr>
        <a:xfrm>
          <a:off x="772183" y="509633"/>
          <a:ext cx="1591750" cy="595268"/>
        </a:xfrm>
        <a:prstGeom prst="cub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solidFill>
                <a:sysClr val="windowText" lastClr="000000"/>
              </a:solidFill>
            </a:rPr>
            <a:t>відчуженість матері, неправильне виховання</a:t>
          </a:r>
        </a:p>
      </dsp:txBody>
      <dsp:txXfrm>
        <a:off x="772183" y="658450"/>
        <a:ext cx="1442933" cy="44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3917" y="425542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>
                <a:solidFill>
                  <a:srgbClr val="C00000"/>
                </a:solidFill>
              </a:rPr>
              <a:t> ОРГАНІЗАЦІЯ ІНКЛЮЗИВНОГО НАВЧАННЯ У ЗОШ ГІРСЬКОГО РЕГІОНУ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F7F863-1AB4-4712-B6AB-0CFC59A03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713" y="1876925"/>
            <a:ext cx="3546054" cy="3200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B8AFA1-918F-42B4-A179-CF3D4C018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3" y="3153181"/>
            <a:ext cx="3111127" cy="29591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69BAB4-126B-4EFC-A1F7-BA4D84E4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979" y="2358794"/>
            <a:ext cx="4006516" cy="29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849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C:\Users\кукуся\AppData\Local\Microsoft\Windows\INetCache\Content.Word\images (8).jpg">
            <a:extLst>
              <a:ext uri="{FF2B5EF4-FFF2-40B4-BE49-F238E27FC236}">
                <a16:creationId xmlns:a16="http://schemas.microsoft.com/office/drawing/2014/main" id="{853E58CB-55BE-4E83-9FE9-A4ACBD9444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6" y="1520030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кукуся\AppData\Local\Microsoft\Windows\INetCache\Content.Word\DSC07657.jpg">
            <a:extLst>
              <a:ext uri="{FF2B5EF4-FFF2-40B4-BE49-F238E27FC236}">
                <a16:creationId xmlns:a16="http://schemas.microsoft.com/office/drawing/2014/main" id="{AD792AAE-1BC7-40A4-8798-63D8C2579F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90" y="3990182"/>
            <a:ext cx="287655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CE367A-D9B1-4DFC-9113-5DA2F61E0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022" y="296561"/>
            <a:ext cx="3497992" cy="34956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C60999-A5AE-4859-8447-EB7C5D367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129" y="296562"/>
            <a:ext cx="5238750" cy="34956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50D21-BEB9-422C-9DFC-40C2CF4B7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372" y="3900099"/>
            <a:ext cx="6032930" cy="29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44A77-38F3-4FEF-824E-7E137977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5011"/>
            <a:ext cx="8610600" cy="167239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0070C0"/>
                </a:solidFill>
              </a:rPr>
              <a:t>Чинники впливу на появу дітей з особливими потребами</a:t>
            </a:r>
            <a:r>
              <a:rPr lang="uk-UA" b="1" dirty="0"/>
              <a:t> </a:t>
            </a:r>
            <a:br>
              <a:rPr lang="ru-RU" dirty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B73412-7BA1-4DD1-9889-4513D7E6A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9130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1E9C3F2-123A-4657-BDB0-132911AA5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465557"/>
              </p:ext>
            </p:extLst>
          </p:nvPr>
        </p:nvGraphicFramePr>
        <p:xfrm>
          <a:off x="2895600" y="1913021"/>
          <a:ext cx="5486400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E821BD4-C42E-4BA3-8DE6-0D6231A45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94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C:\Users\кукуся\AppData\Local\Microsoft\Windows\INetCache\Content.Word\Без названия (1).jpg">
            <a:extLst>
              <a:ext uri="{FF2B5EF4-FFF2-40B4-BE49-F238E27FC236}">
                <a16:creationId xmlns:a16="http://schemas.microsoft.com/office/drawing/2014/main" id="{DDC38908-2C94-499D-A82A-724A6DAEDAF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38" y="4632162"/>
            <a:ext cx="2702093" cy="184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3F3B8-3CE3-4468-B1C0-FC7E8A110F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16747"/>
            <a:ext cx="3295650" cy="2676525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518D3DDC-87E6-4BAE-B722-7EFCEC09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138" y="838402"/>
            <a:ext cx="12245138" cy="584660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C234E9C8-0A06-4117-9177-0DA5FD7C84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71" y="2355009"/>
            <a:ext cx="4126829" cy="40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40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833B32-6B06-44C8-A021-DD6C571AD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1978"/>
            <a:ext cx="11506200" cy="6166022"/>
          </a:xfrm>
        </p:spPr>
        <p:txBody>
          <a:bodyPr numCol="2"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/>
              <a:t>ОСНОВНІ ПРОБЛЕМИ ІНКЛЮЗИВНОГО НАВЧАННЯ В ГІРСЬКИХ ШКОЛАХ НА СУЧАСНОМУ ЕТАПІ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/>
              <a:t>Підвищення фінансування програм із забезпечення дітей з особливими потребами гірського регіону технічними та іншими засобами реабілітації; </a:t>
            </a:r>
            <a:endParaRPr lang="ru-RU" dirty="0"/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uk-UA" dirty="0"/>
              <a:t>Забезпечення гірських ЗОШ належною кількістю педагогів, учителів-асистентів, медичних та соціальних працівників; оновлення навчально-матеріальної бази;</a:t>
            </a:r>
            <a:endParaRPr lang="ru-RU" dirty="0"/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uk-UA" dirty="0"/>
              <a:t>Забезпечення підручниками, їх адаптація до потреб учнів; придбання наочно-дидактичних матеріалів та обладнання для кабінетів; меблів, пристосованих для навчання дітей з ураженням опорно-рухового апарату; </a:t>
            </a:r>
            <a:endParaRPr lang="ru-RU" dirty="0"/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uk-UA" dirty="0"/>
              <a:t>Забезпечення ЗОШ гірського регіону інтернет-програмами, комп’ютерними навчальними програмами для дітей з вадами зору та слуху; збільшення кількості субтитрування та перекладів відеофільмів, передач і програм;</a:t>
            </a:r>
          </a:p>
          <a:p>
            <a:pPr lvl="0" fontAlgn="base">
              <a:buFont typeface="Wingdings" panose="05000000000000000000" pitchFamily="2" charset="2"/>
              <a:buChar char="v"/>
            </a:pP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endParaRPr lang="uk-UA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/>
              <a:t>Вирішення питань архітектурної доступності (встановлення пандусів, обладнання ліфтами, спеціальними дверима та кімнатами відпочинку – 86%) та автобусних перевезень (для дітей з порушеннями опорно-рухового апарату) та інші.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B59221-774E-4677-A567-4A790F07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849" y="2345506"/>
            <a:ext cx="2553730" cy="1790090"/>
          </a:xfrm>
          <a:prstGeom prst="rect">
            <a:avLst/>
          </a:prstGeom>
        </p:spPr>
      </p:pic>
      <p:pic>
        <p:nvPicPr>
          <p:cNvPr id="13" name="Рисунок 5">
            <a:extLst>
              <a:ext uri="{FF2B5EF4-FFF2-40B4-BE49-F238E27FC236}">
                <a16:creationId xmlns:a16="http://schemas.microsoft.com/office/drawing/2014/main" id="{253EE07D-F3F8-4447-A5D1-168AC564A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79" y="197708"/>
            <a:ext cx="3295135" cy="18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3CCED7B7-2919-476A-BC6E-86830551C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81" y="2306485"/>
            <a:ext cx="2759679" cy="186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1650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C71228-F0C7-410E-A352-D73D420AF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3" y="997480"/>
            <a:ext cx="3551168" cy="2431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9822E7-90C5-49B6-BA98-4CD21810E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42" y="430426"/>
            <a:ext cx="6286500" cy="419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15A50D-61E5-4B75-AE8D-9225F82DF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881" y="4621426"/>
            <a:ext cx="4275438" cy="22365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AB11FD-FAE2-4A5C-B3BD-3790B0B87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818237"/>
            <a:ext cx="5560542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85EA5B-303A-48FF-9C4E-4CEAAA33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-6375427"/>
            <a:ext cx="12147236" cy="169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/>
          </a:p>
          <a:p>
            <a:endParaRPr lang="uk-UA" i="1" dirty="0"/>
          </a:p>
          <a:p>
            <a:endParaRPr lang="uk-UA" i="1" dirty="0"/>
          </a:p>
          <a:p>
            <a:endParaRPr lang="uk-UA" i="1" dirty="0"/>
          </a:p>
          <a:p>
            <a:r>
              <a:rPr lang="uk-UA" i="1" dirty="0"/>
              <a:t>		</a:t>
            </a:r>
            <a:r>
              <a:rPr lang="uk-UA" i="1" dirty="0">
                <a:solidFill>
                  <a:srgbClr val="0070C0"/>
                </a:solidFill>
              </a:rPr>
              <a:t>Я знаю, люди, дуже важко всім,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І серце так стискається  - до болю.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Та дуже прошу, прошу не спішіть,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Ви не спішіть жалітися на долю.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		Якщо ти зрячий, і навколо світ,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Немов веселка, барвами сіяє,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То дякуй Богу, бо незрячому в житті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Цієї  радості уже немає.                                     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		Якщо ногами босими в росу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Ти можеш з  задоволенням  ступити,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то дякуй долі і згадай людей –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багато  хто не може це зробити.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		Ви чуєте, як у гаю співає соловей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чи листям в полі шелестить тополя,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то ви щасливі, бо вам дано слух,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а багатьом це не дарує доля.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		То прошу, подивіться навкруги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і милосердні будьте до чужого болю,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а нарікати, прошу, не спішіть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i="1" dirty="0">
                <a:solidFill>
                  <a:srgbClr val="0070C0"/>
                </a:solidFill>
              </a:rPr>
              <a:t>і не спішіть жалітися на долю…                                                                                        </a:t>
            </a:r>
            <a:r>
              <a:rPr lang="uk-UA" b="1" i="1" dirty="0"/>
              <a:t>ДЯКУЮ ЗА УВАГУ</a:t>
            </a:r>
            <a:endParaRPr lang="ru-RU" b="1" dirty="0"/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 </a:t>
            </a:r>
            <a:r>
              <a:rPr kumimoji="0" lang="uk-UA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обмежені,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Здібності </a:t>
            </a:r>
            <a:r>
              <a:rPr kumimoji="0" lang="uk-UA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безмежні</a:t>
            </a:r>
            <a:r>
              <a:rPr kumimoji="0" lang="uk-UA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uk-UA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велика прірва між тим, на що здатні діти з особливими потребами і тією роллю, яку їм відвело суспільство.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A6F5ED9-56D5-4758-9F8E-D061EB23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9194" y="5192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115D4-ECE4-4A98-906C-538D51C34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889" y="494424"/>
            <a:ext cx="3447534" cy="24589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E3759C-076C-4697-B96C-F236ECB1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237" y="3299253"/>
            <a:ext cx="5715000" cy="28048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4012F5-82C4-491A-8DBB-4A0379D8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092" y="1297536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85800" y="764088"/>
            <a:ext cx="10820400" cy="5962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alt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Державна політика щодо дітей</a:t>
            </a:r>
            <a:br>
              <a:rPr lang="uk-UA" alt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alt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з особливими потребами</a:t>
            </a:r>
            <a:endParaRPr lang="uk-UA" sz="2400" b="1" dirty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uk-UA" sz="2400" b="1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Book Antiqua" pitchFamily="18" charset="0"/>
              </a:rPr>
              <a:t>	Загальна  чисельність дітей з інвалідністю щороку збільшується на 0,5%.</a:t>
            </a:r>
          </a:p>
          <a:p>
            <a:pPr marL="0" indent="0">
              <a:buNone/>
            </a:pPr>
            <a:r>
              <a:rPr lang="uk-UA" sz="2400" dirty="0">
                <a:latin typeface="Book Antiqua" pitchFamily="18" charset="0"/>
              </a:rPr>
              <a:t>	Так, станом на початок 2017 рік вона сягнула показника 2614 осіб або 2,0% від усього дитячого населення країни. </a:t>
            </a:r>
          </a:p>
          <a:p>
            <a:pPr marL="0" indent="0">
              <a:buNone/>
            </a:pPr>
            <a:r>
              <a:rPr lang="uk-UA" sz="2400" dirty="0">
                <a:latin typeface="Book Antiqua" pitchFamily="18" charset="0"/>
              </a:rPr>
              <a:t>	У зв</a:t>
            </a:r>
            <a:r>
              <a:rPr lang="en-US" sz="2400" dirty="0">
                <a:latin typeface="Book Antiqua" pitchFamily="18" charset="0"/>
              </a:rPr>
              <a:t>’</a:t>
            </a:r>
            <a:r>
              <a:rPr lang="uk-UA" sz="2400" dirty="0" err="1">
                <a:latin typeface="Book Antiqua" pitchFamily="18" charset="0"/>
              </a:rPr>
              <a:t>язку</a:t>
            </a:r>
            <a:r>
              <a:rPr lang="uk-UA" sz="2400" dirty="0">
                <a:latin typeface="Book Antiqua" pitchFamily="18" charset="0"/>
              </a:rPr>
              <a:t> зі зростанням кількості осіб з особливими потребами на державному рівні :</a:t>
            </a:r>
            <a:endParaRPr lang="ru-RU" sz="2400" dirty="0">
              <a:latin typeface="Book Antiqua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 dirty="0">
                <a:latin typeface="Book Antiqua" panose="02040602050305030304" pitchFamily="18" charset="0"/>
              </a:rPr>
              <a:t>Прийнято Закон України Про Загальнодержавну програму “Національний план дій щодо реалізації Конвенції ООН «Про права дитини” на період до 2016 року;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 dirty="0">
                <a:latin typeface="Book Antiqua" panose="02040602050305030304" pitchFamily="18" charset="0"/>
              </a:rPr>
              <a:t>Ухвалено рішення про створення </a:t>
            </a:r>
            <a:r>
              <a:rPr lang="uk-UA" altLang="ru-RU" sz="2400" dirty="0" err="1">
                <a:latin typeface="Book Antiqua" panose="02040602050305030304" pitchFamily="18" charset="0"/>
              </a:rPr>
              <a:t>інклюзивно</a:t>
            </a:r>
            <a:r>
              <a:rPr lang="uk-UA" altLang="ru-RU" sz="2400" dirty="0">
                <a:latin typeface="Book Antiqua" panose="02040602050305030304" pitchFamily="18" charset="0"/>
              </a:rPr>
              <a:t>-ресурсних центрів;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 dirty="0">
                <a:latin typeface="Book Antiqua" panose="02040602050305030304" pitchFamily="18" charset="0"/>
              </a:rPr>
              <a:t>Посилено увагу до широкого включення дітей із особливими потребами у навчально-виховний процес ЗОШ; створюються умови задля реалізації їх прав, передбачених Конституцією України;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 dirty="0">
                <a:latin typeface="Book Antiqua" panose="02040602050305030304" pitchFamily="18" charset="0"/>
              </a:rPr>
              <a:t>Вживаються заходи щодо удосконалення мережі спеціальних освітніх і реабілітаційних установ тощо.</a:t>
            </a:r>
          </a:p>
          <a:p>
            <a:pPr marL="0" indent="361950" algn="just">
              <a:buFontTx/>
              <a:buNone/>
            </a:pPr>
            <a:endParaRPr lang="uk-UA" altLang="ru-RU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>
              <a:buFontTx/>
              <a:buChar char="-"/>
            </a:pP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651" y="131117"/>
            <a:ext cx="3323750" cy="19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93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8FDE-6EEE-4B0C-9262-D2AA6EB9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51222"/>
            <a:ext cx="4114800" cy="10729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/>
              <a:t>Відповідно до Постанови Кабінету Міністрів України від 12.07.2017 за № 545 </a:t>
            </a:r>
            <a:br>
              <a:rPr lang="uk-UA" sz="2200" dirty="0"/>
            </a:br>
            <a:r>
              <a:rPr lang="uk-UA" dirty="0">
                <a:solidFill>
                  <a:srgbClr val="0070C0"/>
                </a:solidFill>
              </a:rPr>
              <a:t>ІНКЛЮЗИВНО- РЕСУРСНІ ЦЕНТРИ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22F29-6670-464D-88A6-F57E225A4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i="1" dirty="0">
                <a:solidFill>
                  <a:srgbClr val="0070C0"/>
                </a:solidFill>
              </a:rPr>
              <a:t>Основні завдання центрів:</a:t>
            </a:r>
          </a:p>
          <a:p>
            <a:pPr marL="0" indent="0" algn="just" fontAlgn="base">
              <a:buNone/>
            </a:pPr>
            <a:r>
              <a:rPr lang="ru-RU" dirty="0"/>
              <a:t>1) </a:t>
            </a:r>
            <a:r>
              <a:rPr lang="uk-UA" dirty="0"/>
              <a:t>проведення комплексної оцінки з метою визначення особливих освітніх потреб дитини, в тому числі коефіцієнта її інтелекту, розроблення рекомендацій щодо програми навчання, особливостей організації психолого-педагогічної допомоги відповідно до потенційних можливостей психофізичного розвитку дитини;</a:t>
            </a:r>
          </a:p>
          <a:p>
            <a:pPr marL="0" indent="0" algn="just" fontAlgn="base">
              <a:buNone/>
            </a:pPr>
            <a:r>
              <a:rPr lang="uk-UA" dirty="0"/>
              <a:t>2) надання психолого-педагогічної допомоги дітям з особливими освітніми потребами</a:t>
            </a:r>
          </a:p>
          <a:p>
            <a:pPr marL="0" indent="0" algn="just" fontAlgn="base">
              <a:buNone/>
            </a:pPr>
            <a:r>
              <a:rPr lang="uk-UA" dirty="0"/>
              <a:t>3)надання консультацій та взаємодія з педагогічними працівниками дошкільних, загальноосвітніх та професійно-технічних навчальних закладів з питань організації інклюзивного навчання;</a:t>
            </a:r>
          </a:p>
          <a:p>
            <a:pPr marL="0" indent="0" algn="just" fontAlgn="base">
              <a:buNone/>
            </a:pPr>
            <a:r>
              <a:rPr lang="uk-UA" dirty="0"/>
              <a:t>4) надання методичної допомоги педагогічним працівникам </a:t>
            </a:r>
          </a:p>
          <a:p>
            <a:pPr marL="0" indent="0" algn="just" fontAlgn="base">
              <a:buNone/>
            </a:pPr>
            <a:r>
              <a:rPr lang="uk-UA" dirty="0"/>
              <a:t>5) надання консультативно-психологічної допомоги батькам (одному з батьків) або законним представникам дітей з особливими освітніми потребами у формуванні позитивної мотивації щодо розвитку таких дітей;</a:t>
            </a:r>
          </a:p>
          <a:p>
            <a:pPr marL="0" indent="0" algn="just" fontAlgn="base">
              <a:buNone/>
            </a:pPr>
            <a:r>
              <a:rPr lang="uk-UA" dirty="0"/>
              <a:t>6) провадження інформаційно-просвітницької діяльності тощо.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BBD7A5-CD2A-4ED7-BC56-135BD9610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0782" y="3429001"/>
            <a:ext cx="4114800" cy="2789684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є установами, що утворюються з метою забезпечення права дітей з особливими освітніми потребами віком від 2 до 18 років на здобуття дошкільної та загальної середньої освіти, в тому числі у ПТУ шляхом проведення комплексної психолого-педагогічної оцінки розвитку дитини, надання психолого-педагогічної допомоги та забезпечення системного кваліфікованого супроводу.</a:t>
            </a:r>
          </a:p>
        </p:txBody>
      </p:sp>
    </p:spTree>
    <p:extLst>
      <p:ext uri="{BB962C8B-B14F-4D97-AF65-F5344CB8AC3E}">
        <p14:creationId xmlns:p14="http://schemas.microsoft.com/office/powerpoint/2010/main" val="270991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0140126-B8E5-4014-A080-1912CFF0E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93360"/>
              </p:ext>
            </p:extLst>
          </p:nvPr>
        </p:nvGraphicFramePr>
        <p:xfrm>
          <a:off x="0" y="-86095"/>
          <a:ext cx="683895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art" r:id="rId3" imgW="5358848" imgH="2816596" progId="Excel.Chart.8">
                  <p:embed/>
                </p:oleObj>
              </mc:Choice>
              <mc:Fallback>
                <p:oleObj name="Chart" r:id="rId3" imgW="5358848" imgH="2816596" progId="Excel.Chart.8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E63BAA24-9915-45BC-87B2-017BDB89564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930" t="-6920" r="-25690" b="-8408"/>
                      <a:stretch>
                        <a:fillRect/>
                      </a:stretch>
                    </p:blipFill>
                    <p:spPr bwMode="auto">
                      <a:xfrm>
                        <a:off x="0" y="-86095"/>
                        <a:ext cx="6838950" cy="324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41295-500B-41D8-B117-1C990F435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14" y="4013002"/>
            <a:ext cx="3543300" cy="26765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ED9E77-5BDF-4348-A71E-ECDEFD593C98}"/>
              </a:ext>
            </a:extLst>
          </p:cNvPr>
          <p:cNvSpPr/>
          <p:nvPr/>
        </p:nvSpPr>
        <p:spPr>
          <a:xfrm>
            <a:off x="432486" y="2882697"/>
            <a:ext cx="8711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k-UA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Кількість дітей, які навчаються </a:t>
            </a:r>
            <a:endParaRPr lang="ru-RU" altLang="ru-RU" sz="1200" b="1" dirty="0"/>
          </a:p>
          <a:p>
            <a:pPr lvl="0" defTabSz="914400"/>
            <a:r>
              <a:rPr lang="uk-UA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інклюзивних класах загальноосвітніх навчальних закладів</a:t>
            </a:r>
            <a:endParaRPr lang="ru-RU" altLang="ru-RU" sz="1200" b="1" dirty="0"/>
          </a:p>
          <a:p>
            <a:pPr lvl="0" defTabSz="914400"/>
            <a:r>
              <a:rPr lang="uk-UA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 Кількість дітей з інвалідністю	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B42EB7-AEE0-4FA5-9677-639FBE0E2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612" y="290661"/>
            <a:ext cx="5665906" cy="3138339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F1CCC9B-479E-40BC-A7FC-35D9F0A22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398743"/>
              </p:ext>
            </p:extLst>
          </p:nvPr>
        </p:nvGraphicFramePr>
        <p:xfrm>
          <a:off x="5064143" y="3567500"/>
          <a:ext cx="64293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art" r:id="rId7" imgW="6029467" imgH="2334970" progId="Excel.Chart.8">
                  <p:embed/>
                </p:oleObj>
              </mc:Choice>
              <mc:Fallback>
                <p:oleObj name="Chart" r:id="rId7" imgW="6029467" imgH="2334970" progId="Excel.Chart.8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6744B79C-0D96-428E-8979-3DB845C3AC2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022" t="-3127" r="-5728" b="-7016"/>
                      <a:stretch>
                        <a:fillRect/>
                      </a:stretch>
                    </p:blipFill>
                    <p:spPr bwMode="auto">
                      <a:xfrm>
                        <a:off x="5064143" y="3567500"/>
                        <a:ext cx="6429375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26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ACAFA-7595-429A-AB19-7EDAE204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>
                <a:solidFill>
                  <a:srgbClr val="FF0000"/>
                </a:solidFill>
              </a:rPr>
              <a:t>Гірські школи в Україні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A7AE8-293C-4272-83B8-7161F1790C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Всього станом на 2017 рік в Україні налічується 650 шкіл зі статусом гірської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49D275-7FE4-486C-9B04-2AC7A6F966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Загалом у школах України навчається 148521 учнів, з них – 2614 з інвалідністю.</a:t>
            </a:r>
          </a:p>
          <a:p>
            <a:pPr marL="0" indent="0">
              <a:buNone/>
            </a:pPr>
            <a:r>
              <a:rPr lang="uk-UA" dirty="0"/>
              <a:t>Відповідно в окремих областях: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552B5E-F64C-4467-801E-AC9BB0BF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00400"/>
            <a:ext cx="5073316" cy="301828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546DD48-22A7-4809-8198-CFC62B8CE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88609"/>
              </p:ext>
            </p:extLst>
          </p:nvPr>
        </p:nvGraphicFramePr>
        <p:xfrm>
          <a:off x="6513534" y="3632886"/>
          <a:ext cx="534895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190">
                  <a:extLst>
                    <a:ext uri="{9D8B030D-6E8A-4147-A177-3AD203B41FA5}">
                      <a16:colId xmlns:a16="http://schemas.microsoft.com/office/drawing/2014/main" val="3431800849"/>
                    </a:ext>
                  </a:extLst>
                </a:gridCol>
                <a:gridCol w="1359244">
                  <a:extLst>
                    <a:ext uri="{9D8B030D-6E8A-4147-A177-3AD203B41FA5}">
                      <a16:colId xmlns:a16="http://schemas.microsoft.com/office/drawing/2014/main" val="3513752809"/>
                    </a:ext>
                  </a:extLst>
                </a:gridCol>
                <a:gridCol w="1680522">
                  <a:extLst>
                    <a:ext uri="{9D8B030D-6E8A-4147-A177-3AD203B41FA5}">
                      <a16:colId xmlns:a16="http://schemas.microsoft.com/office/drawing/2014/main" val="3752243337"/>
                    </a:ext>
                  </a:extLst>
                </a:gridCol>
              </a:tblGrid>
              <a:tr h="269057">
                <a:tc>
                  <a:txBody>
                    <a:bodyPr/>
                    <a:lstStyle/>
                    <a:p>
                      <a:r>
                        <a:rPr lang="uk-UA" dirty="0"/>
                        <a:t>Назва області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Загальна </a:t>
                      </a:r>
                    </a:p>
                    <a:p>
                      <a:r>
                        <a:rPr lang="uk-UA" dirty="0"/>
                        <a:t>к-ть учнів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У </a:t>
                      </a:r>
                      <a:r>
                        <a:rPr lang="uk-UA" dirty="0" err="1"/>
                        <a:t>т.ч</a:t>
                      </a:r>
                      <a:r>
                        <a:rPr lang="uk-UA" dirty="0"/>
                        <a:t>. з інвалідністю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91799"/>
                  </a:ext>
                </a:extLst>
              </a:tr>
              <a:tr h="583239">
                <a:tc>
                  <a:txBody>
                    <a:bodyPr/>
                    <a:lstStyle/>
                    <a:p>
                      <a:r>
                        <a:rPr lang="uk-UA" dirty="0"/>
                        <a:t>Закарпатська обл.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35186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422550"/>
                  </a:ext>
                </a:extLst>
              </a:tr>
              <a:tr h="269057">
                <a:tc>
                  <a:txBody>
                    <a:bodyPr/>
                    <a:lstStyle/>
                    <a:p>
                      <a:r>
                        <a:rPr lang="uk-UA" dirty="0"/>
                        <a:t>Івано-Франківська обл.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48957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795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41450"/>
                  </a:ext>
                </a:extLst>
              </a:tr>
              <a:tr h="269057">
                <a:tc>
                  <a:txBody>
                    <a:bodyPr/>
                    <a:lstStyle/>
                    <a:p>
                      <a:r>
                        <a:rPr lang="uk-UA" dirty="0"/>
                        <a:t>Львівська обл.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15670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178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683848"/>
                  </a:ext>
                </a:extLst>
              </a:tr>
              <a:tr h="269057">
                <a:tc>
                  <a:txBody>
                    <a:bodyPr/>
                    <a:lstStyle/>
                    <a:p>
                      <a:r>
                        <a:rPr lang="uk-UA" dirty="0"/>
                        <a:t>Чернівецька обл.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5645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67002"/>
                  </a:ext>
                </a:extLst>
              </a:tr>
              <a:tr h="269057">
                <a:tc>
                  <a:txBody>
                    <a:bodyPr/>
                    <a:lstStyle/>
                    <a:p>
                      <a:r>
                        <a:rPr lang="uk-UA" dirty="0"/>
                        <a:t>ВСЬОГО: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104454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1752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18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22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9E2A-1E95-4913-AAEC-C42CF86C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0426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</a:rPr>
              <a:t>Гірські райони 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 err="1">
                <a:solidFill>
                  <a:srgbClr val="C00000"/>
                </a:solidFill>
              </a:rPr>
              <a:t>ІВАНО-Франківської</a:t>
            </a:r>
            <a:r>
              <a:rPr lang="uk-UA" b="1" i="1" dirty="0">
                <a:solidFill>
                  <a:srgbClr val="C00000"/>
                </a:solidFill>
              </a:rPr>
              <a:t> області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5F729-3FA1-4E10-8E39-AB6B230BF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61148"/>
            <a:ext cx="10820400" cy="42575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i="1" dirty="0">
                <a:solidFill>
                  <a:srgbClr val="002060"/>
                </a:solidFill>
              </a:rPr>
              <a:t>Відповідно до Постанови від 11.08.1995 року за № 647 «Про перелік населених пунктів, яким надається статус гірських» по Івано-Франківський області налічується 8, із них:</a:t>
            </a:r>
          </a:p>
          <a:p>
            <a:pPr marL="0" indent="0" algn="r">
              <a:buNone/>
            </a:pPr>
            <a:r>
              <a:rPr lang="uk-UA" dirty="0" err="1"/>
              <a:t>Болехівська</a:t>
            </a:r>
            <a:r>
              <a:rPr lang="uk-UA" dirty="0"/>
              <a:t> міська Рада</a:t>
            </a:r>
          </a:p>
          <a:p>
            <a:pPr marL="0" indent="0" algn="r">
              <a:buNone/>
            </a:pPr>
            <a:r>
              <a:rPr lang="uk-UA" dirty="0"/>
              <a:t>Богородчанський район</a:t>
            </a:r>
          </a:p>
          <a:p>
            <a:pPr marL="0" indent="0" algn="r">
              <a:buNone/>
            </a:pPr>
            <a:r>
              <a:rPr lang="uk-UA" dirty="0"/>
              <a:t>Верховинський район</a:t>
            </a:r>
          </a:p>
          <a:p>
            <a:pPr marL="0" indent="0" algn="r">
              <a:buNone/>
            </a:pPr>
            <a:r>
              <a:rPr lang="uk-UA" dirty="0"/>
              <a:t>Долинський район</a:t>
            </a:r>
          </a:p>
          <a:p>
            <a:pPr marL="0" indent="0" algn="r">
              <a:buNone/>
            </a:pPr>
            <a:r>
              <a:rPr lang="uk-UA" dirty="0"/>
              <a:t>Коломийський район</a:t>
            </a:r>
          </a:p>
          <a:p>
            <a:pPr marL="0" indent="0" algn="r">
              <a:buNone/>
            </a:pPr>
            <a:r>
              <a:rPr lang="uk-UA" dirty="0"/>
              <a:t>Косівський район</a:t>
            </a:r>
          </a:p>
          <a:p>
            <a:pPr marL="0" indent="0" algn="r">
              <a:buNone/>
            </a:pPr>
            <a:r>
              <a:rPr lang="uk-UA" dirty="0"/>
              <a:t>Надвірнянський район</a:t>
            </a:r>
          </a:p>
          <a:p>
            <a:pPr marL="0" indent="0" algn="r">
              <a:buNone/>
            </a:pPr>
            <a:r>
              <a:rPr lang="uk-UA" dirty="0"/>
              <a:t>Рожнятівський район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0DBE5A-C371-4587-A255-8616ABA0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26" y="2926682"/>
            <a:ext cx="5486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6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DCB94-CD25-4F1D-ACBC-253306E7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66574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b="1" dirty="0">
                <a:solidFill>
                  <a:srgbClr val="FF0000"/>
                </a:solidFill>
              </a:rPr>
              <a:t>ЗОКРЕМА ЛИШЕ У ВЕРХОВИНСЬКОМУ РАЙОНІ ІВАНО-ФРАНКІВСЬКОЇ ОБЛАСТІ НАЛІЧУЄТЬСЯ </a:t>
            </a:r>
            <a:br>
              <a:rPr lang="uk-UA" sz="1800" b="1" dirty="0">
                <a:solidFill>
                  <a:srgbClr val="FF0000"/>
                </a:solidFill>
              </a:rPr>
            </a:br>
            <a:r>
              <a:rPr lang="uk-UA" sz="1800" b="1" dirty="0">
                <a:solidFill>
                  <a:srgbClr val="FF0000"/>
                </a:solidFill>
              </a:rPr>
              <a:t>7 ЗОШ, а саме: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459BC9B-4A2A-42C7-A84C-D154C817A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9968" y="247135"/>
            <a:ext cx="6197021" cy="33197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7DC9A81-BF4A-4760-BE32-9128888D8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89747"/>
            <a:ext cx="4114800" cy="4028937"/>
          </a:xfrm>
        </p:spPr>
        <p:txBody>
          <a:bodyPr>
            <a:normAutofit/>
          </a:bodyPr>
          <a:lstStyle/>
          <a:p>
            <a:endParaRPr lang="uk-UA" b="1" i="1" dirty="0">
              <a:solidFill>
                <a:srgbClr val="0070C0"/>
              </a:solidFill>
            </a:endParaRPr>
          </a:p>
          <a:p>
            <a:r>
              <a:rPr lang="uk-UA" b="1" i="1" dirty="0" err="1">
                <a:solidFill>
                  <a:srgbClr val="0070C0"/>
                </a:solidFill>
              </a:rPr>
              <a:t>Голівська</a:t>
            </a:r>
            <a:r>
              <a:rPr lang="uk-UA" b="1" i="1" dirty="0">
                <a:solidFill>
                  <a:srgbClr val="0070C0"/>
                </a:solidFill>
              </a:rPr>
              <a:t> ЗОШ 1-2 ст.  /2 учнів</a:t>
            </a:r>
          </a:p>
          <a:p>
            <a:r>
              <a:rPr lang="uk-UA" b="1" i="1" dirty="0" err="1">
                <a:solidFill>
                  <a:srgbClr val="0070C0"/>
                </a:solidFill>
              </a:rPr>
              <a:t>Довгопільська</a:t>
            </a:r>
            <a:r>
              <a:rPr lang="uk-UA" b="1" i="1" dirty="0">
                <a:solidFill>
                  <a:srgbClr val="0070C0"/>
                </a:solidFill>
              </a:rPr>
              <a:t> ЗОШ 1-3 ст. /2 учнів</a:t>
            </a:r>
          </a:p>
          <a:p>
            <a:r>
              <a:rPr lang="uk-UA" b="1" i="1" dirty="0">
                <a:solidFill>
                  <a:srgbClr val="0070C0"/>
                </a:solidFill>
              </a:rPr>
              <a:t>Красноїльська ЗОШ 1-3 ст. /1 учень</a:t>
            </a:r>
          </a:p>
          <a:p>
            <a:r>
              <a:rPr lang="uk-UA" b="1" i="1" dirty="0">
                <a:solidFill>
                  <a:srgbClr val="0070C0"/>
                </a:solidFill>
              </a:rPr>
              <a:t>Черемошна ЗОШ 1-3 ст. /1 учень</a:t>
            </a:r>
          </a:p>
          <a:p>
            <a:r>
              <a:rPr lang="uk-UA" b="1" i="1" dirty="0" err="1">
                <a:solidFill>
                  <a:srgbClr val="0070C0"/>
                </a:solidFill>
              </a:rPr>
              <a:t>Гринявська</a:t>
            </a:r>
            <a:r>
              <a:rPr lang="uk-UA" b="1" i="1" dirty="0">
                <a:solidFill>
                  <a:srgbClr val="0070C0"/>
                </a:solidFill>
              </a:rPr>
              <a:t> ЗОШ 1-3 ст. /1 учень</a:t>
            </a:r>
          </a:p>
          <a:p>
            <a:r>
              <a:rPr lang="uk-UA" b="1" i="1" dirty="0" err="1">
                <a:solidFill>
                  <a:srgbClr val="0070C0"/>
                </a:solidFill>
              </a:rPr>
              <a:t>Яблунецький</a:t>
            </a:r>
            <a:r>
              <a:rPr lang="uk-UA" b="1" i="1" dirty="0">
                <a:solidFill>
                  <a:srgbClr val="0070C0"/>
                </a:solidFill>
              </a:rPr>
              <a:t> НВК /1 учень</a:t>
            </a:r>
          </a:p>
          <a:p>
            <a:r>
              <a:rPr lang="uk-UA" b="1" i="1" dirty="0">
                <a:solidFill>
                  <a:srgbClr val="0070C0"/>
                </a:solidFill>
              </a:rPr>
              <a:t>Верховинський НВК/1 учень,</a:t>
            </a:r>
            <a:r>
              <a:rPr lang="uk-UA" dirty="0"/>
              <a:t> </a:t>
            </a:r>
          </a:p>
          <a:p>
            <a:pPr algn="just"/>
            <a:r>
              <a:rPr lang="uk-UA" b="1" dirty="0"/>
              <a:t>у яких навчається 9 дітей  дітей з особливими потребами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2E7861-6152-4C60-ADCD-0142645C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871" y="4128188"/>
            <a:ext cx="1962150" cy="2019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83A78F-DBFF-4FD4-A532-77669414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851" y="3890063"/>
            <a:ext cx="3333750" cy="2495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9CA887-9A29-48C4-BA60-BF0F8F90C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261" y="3890063"/>
            <a:ext cx="2450592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85800" y="553454"/>
            <a:ext cx="10820400" cy="5665232"/>
          </a:xfrm>
        </p:spPr>
        <p:txBody>
          <a:bodyPr/>
          <a:lstStyle/>
          <a:p>
            <a:pPr marL="0" indent="0" algn="r">
              <a:buNone/>
            </a:pPr>
            <a:r>
              <a:rPr lang="uk-UA" i="1" dirty="0"/>
              <a:t>«</a:t>
            </a:r>
            <a:r>
              <a:rPr lang="uk-UA" b="1" i="1" dirty="0"/>
              <a:t>Знедолена природою дитина не повинна знати, що у неї слабкий розум, слабкі сили. Виховання такої дитини має бути у сто разів ніжнішим, чуйнішим, дбайливішим…» </a:t>
            </a:r>
            <a:r>
              <a:rPr lang="uk-UA" b="1" dirty="0"/>
              <a:t>                                                                                                                              </a:t>
            </a:r>
            <a:r>
              <a:rPr lang="uk-UA" b="1" i="1" dirty="0" err="1"/>
              <a:t>В.О.Сухомлинський</a:t>
            </a:r>
            <a:endParaRPr lang="ru-RU" b="1" i="1" dirty="0"/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Діти з особливими освітніми потребами –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віком до 18 років, що потребують додаткової навчальної, медичної і соціальної підтримки з метою покращення здоров’я, навчання і розвитку, підвищення якості життя, участі у громадських справах.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6771C-C656-44AE-9D4F-4578EAAD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04" y="1148811"/>
            <a:ext cx="1838687" cy="1196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7CE0B6-908E-40B4-BB3B-1400979D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61764"/>
            <a:ext cx="5631781" cy="3596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5C06A0-CF46-4580-8650-79C79D953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78" y="3583039"/>
            <a:ext cx="4848726" cy="32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CCA91D5-E069-4CE5-92D0-B7B414EBC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64455"/>
            <a:ext cx="5365750" cy="402431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D9AD1B-1415-4D38-BDE9-7BFB35EAE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0" y="649705"/>
            <a:ext cx="6918493" cy="57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215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463</TotalTime>
  <Words>524</Words>
  <Application>Microsoft Office PowerPoint</Application>
  <PresentationFormat>Широкоэкранный</PresentationFormat>
  <Paragraphs>160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Bookman Old Style</vt:lpstr>
      <vt:lpstr>Calibri</vt:lpstr>
      <vt:lpstr>Century Gothic</vt:lpstr>
      <vt:lpstr>Times New Roman</vt:lpstr>
      <vt:lpstr>Wingdings</vt:lpstr>
      <vt:lpstr>След самолета</vt:lpstr>
      <vt:lpstr>Chart</vt:lpstr>
      <vt:lpstr> ОРГАНІЗАЦІЯ ІНКЛЮЗИВНОГО НАВЧАННЯ У ЗОШ ГІРСЬКОГО РЕГІОНУ</vt:lpstr>
      <vt:lpstr>Презентация PowerPoint</vt:lpstr>
      <vt:lpstr>Відповідно до Постанови Кабінету Міністрів України від 12.07.2017 за № 545  ІНКЛЮЗИВНО- РЕСУРСНІ ЦЕНТРИ</vt:lpstr>
      <vt:lpstr>Презентация PowerPoint</vt:lpstr>
      <vt:lpstr>Гірські школи в Україні</vt:lpstr>
      <vt:lpstr>Гірські райони  ІВАНО-Франківської області</vt:lpstr>
      <vt:lpstr>ЗОКРЕМА ЛИШЕ У ВЕРХОВИНСЬКОМУ РАЙОНІ ІВАНО-ФРАНКІВСЬКОЇ ОБЛАСТІ НАЛІЧУЄТЬСЯ  7 ЗОШ, а саме:</vt:lpstr>
      <vt:lpstr>Презентация PowerPoint</vt:lpstr>
      <vt:lpstr>Презентация PowerPoint</vt:lpstr>
      <vt:lpstr>Презентация PowerPoint</vt:lpstr>
      <vt:lpstr>Чинники впливу на появу дітей з особливими потребами 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роботи педагога у зош з інклюзивним навчанням</dc:title>
  <dc:creator>кукуся</dc:creator>
  <cp:lastModifiedBy>кукуся</cp:lastModifiedBy>
  <cp:revision>46</cp:revision>
  <dcterms:created xsi:type="dcterms:W3CDTF">2017-02-07T17:17:20Z</dcterms:created>
  <dcterms:modified xsi:type="dcterms:W3CDTF">2018-10-20T17:24:10Z</dcterms:modified>
</cp:coreProperties>
</file>