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02" r:id="rId5"/>
    <p:sldId id="303" r:id="rId6"/>
    <p:sldId id="304" r:id="rId7"/>
    <p:sldId id="305" r:id="rId8"/>
    <p:sldId id="306" r:id="rId9"/>
    <p:sldId id="307"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21" r:id="rId24"/>
    <p:sldId id="294" r:id="rId2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7F4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4632" autoAdjust="0"/>
  </p:normalViewPr>
  <p:slideViewPr>
    <p:cSldViewPr snapToGrid="0">
      <p:cViewPr>
        <p:scale>
          <a:sx n="86" d="100"/>
          <a:sy n="86" d="100"/>
        </p:scale>
        <p:origin x="-422" y="-19"/>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247399-2E64-48AB-896E-88F652D363EE}" type="doc">
      <dgm:prSet loTypeId="urn:microsoft.com/office/officeart/2005/8/layout/chart3" loCatId="cycle" qsTypeId="urn:microsoft.com/office/officeart/2005/8/quickstyle/simple1" qsCatId="simple" csTypeId="urn:microsoft.com/office/officeart/2005/8/colors/accent2_5" csCatId="accent2" phldr="1"/>
      <dgm:spPr/>
    </dgm:pt>
    <dgm:pt modelId="{985A6DA8-6736-4229-B0E4-1AD3CEEF3716}">
      <dgm:prSet phldrT="[Текст]" custT="1"/>
      <dgm:spPr/>
      <dgm:t>
        <a:bodyPr/>
        <a:lstStyle/>
        <a:p>
          <a:r>
            <a:rPr lang="uk-UA" sz="1800" b="0" i="0" dirty="0">
              <a:solidFill>
                <a:schemeClr val="tx1"/>
              </a:solidFill>
              <a:latin typeface="+mn-lt"/>
            </a:rPr>
            <a:t>Електронний цифровий підпис</a:t>
          </a:r>
        </a:p>
      </dgm:t>
    </dgm:pt>
    <dgm:pt modelId="{BF3FDB91-BA68-47A0-854D-5CCC4104BE08}" type="parTrans" cxnId="{48A53C17-F917-49C7-9F64-7925B7AFC92F}">
      <dgm:prSet/>
      <dgm:spPr/>
      <dgm:t>
        <a:bodyPr/>
        <a:lstStyle/>
        <a:p>
          <a:endParaRPr lang="uk-UA"/>
        </a:p>
      </dgm:t>
    </dgm:pt>
    <dgm:pt modelId="{4420A709-63CF-4EAA-835B-19153F655897}" type="sibTrans" cxnId="{48A53C17-F917-49C7-9F64-7925B7AFC92F}">
      <dgm:prSet/>
      <dgm:spPr/>
      <dgm:t>
        <a:bodyPr/>
        <a:lstStyle/>
        <a:p>
          <a:endParaRPr lang="uk-UA"/>
        </a:p>
      </dgm:t>
    </dgm:pt>
    <dgm:pt modelId="{8B7AEF5B-3361-4B0A-A35C-98F922A0D93A}">
      <dgm:prSet phldrT="[Текст]" custT="1"/>
      <dgm:spPr/>
      <dgm:t>
        <a:bodyPr/>
        <a:lstStyle/>
        <a:p>
          <a:r>
            <a:rPr lang="uk-UA" sz="1800" b="0" i="0" dirty="0" err="1">
              <a:solidFill>
                <a:schemeClr val="tx1"/>
              </a:solidFill>
              <a:latin typeface="+mn-lt"/>
            </a:rPr>
            <a:t>Bank</a:t>
          </a:r>
          <a:r>
            <a:rPr lang="uk-UA" sz="1800" b="0" i="0" dirty="0">
              <a:solidFill>
                <a:schemeClr val="tx1"/>
              </a:solidFill>
              <a:latin typeface="+mn-lt"/>
            </a:rPr>
            <a:t> ID</a:t>
          </a:r>
        </a:p>
      </dgm:t>
    </dgm:pt>
    <dgm:pt modelId="{E22502BB-4AAC-42C4-996D-CAC5ECC0F469}" type="parTrans" cxnId="{A249C4BB-A909-4508-BEE0-37E6D6B04CF3}">
      <dgm:prSet/>
      <dgm:spPr/>
      <dgm:t>
        <a:bodyPr/>
        <a:lstStyle/>
        <a:p>
          <a:endParaRPr lang="uk-UA"/>
        </a:p>
      </dgm:t>
    </dgm:pt>
    <dgm:pt modelId="{09F055C4-CD7C-4857-82F9-ACFEAFF1A8C9}" type="sibTrans" cxnId="{A249C4BB-A909-4508-BEE0-37E6D6B04CF3}">
      <dgm:prSet/>
      <dgm:spPr/>
      <dgm:t>
        <a:bodyPr/>
        <a:lstStyle/>
        <a:p>
          <a:endParaRPr lang="uk-UA"/>
        </a:p>
      </dgm:t>
    </dgm:pt>
    <dgm:pt modelId="{3DC67EE4-34EF-49D6-A30C-115CB6830219}">
      <dgm:prSet phldrT="[Текст]" custT="1"/>
      <dgm:spPr/>
      <dgm:t>
        <a:bodyPr/>
        <a:lstStyle/>
        <a:p>
          <a:r>
            <a:rPr lang="uk-UA" sz="1800" b="0" i="0" dirty="0" err="1">
              <a:solidFill>
                <a:schemeClr val="tx1"/>
              </a:solidFill>
              <a:latin typeface="+mn-lt"/>
            </a:rPr>
            <a:t>Mobile</a:t>
          </a:r>
          <a:r>
            <a:rPr lang="uk-UA" sz="1800" b="0" i="0" dirty="0">
              <a:solidFill>
                <a:schemeClr val="tx1"/>
              </a:solidFill>
              <a:latin typeface="+mn-lt"/>
            </a:rPr>
            <a:t> ID</a:t>
          </a:r>
        </a:p>
      </dgm:t>
    </dgm:pt>
    <dgm:pt modelId="{8F2BADC6-A616-4E36-8DD9-CD73AD3BE5E7}" type="parTrans" cxnId="{42766809-6CFF-4198-AD93-35CC4D9AE468}">
      <dgm:prSet/>
      <dgm:spPr/>
      <dgm:t>
        <a:bodyPr/>
        <a:lstStyle/>
        <a:p>
          <a:endParaRPr lang="uk-UA"/>
        </a:p>
      </dgm:t>
    </dgm:pt>
    <dgm:pt modelId="{828B6695-A83F-4599-A42D-A8B2FC56850B}" type="sibTrans" cxnId="{42766809-6CFF-4198-AD93-35CC4D9AE468}">
      <dgm:prSet/>
      <dgm:spPr/>
      <dgm:t>
        <a:bodyPr/>
        <a:lstStyle/>
        <a:p>
          <a:endParaRPr lang="uk-UA"/>
        </a:p>
      </dgm:t>
    </dgm:pt>
    <dgm:pt modelId="{AB0BA89F-73A3-4036-A828-AF871E13C032}" type="pres">
      <dgm:prSet presAssocID="{41247399-2E64-48AB-896E-88F652D363EE}" presName="compositeShape" presStyleCnt="0">
        <dgm:presLayoutVars>
          <dgm:chMax val="7"/>
          <dgm:dir/>
          <dgm:resizeHandles val="exact"/>
        </dgm:presLayoutVars>
      </dgm:prSet>
      <dgm:spPr/>
    </dgm:pt>
    <dgm:pt modelId="{A92BD3BE-E7F0-4A7B-A20F-8C2439365412}" type="pres">
      <dgm:prSet presAssocID="{41247399-2E64-48AB-896E-88F652D363EE}" presName="wedge1" presStyleLbl="node1" presStyleIdx="0" presStyleCnt="3"/>
      <dgm:spPr/>
      <dgm:t>
        <a:bodyPr/>
        <a:lstStyle/>
        <a:p>
          <a:endParaRPr lang="ru-RU"/>
        </a:p>
      </dgm:t>
    </dgm:pt>
    <dgm:pt modelId="{0A255D82-C742-443C-A5E4-9C856896D9E7}" type="pres">
      <dgm:prSet presAssocID="{41247399-2E64-48AB-896E-88F652D363EE}" presName="wedge1Tx" presStyleLbl="node1" presStyleIdx="0" presStyleCnt="3">
        <dgm:presLayoutVars>
          <dgm:chMax val="0"/>
          <dgm:chPref val="0"/>
          <dgm:bulletEnabled val="1"/>
        </dgm:presLayoutVars>
      </dgm:prSet>
      <dgm:spPr/>
      <dgm:t>
        <a:bodyPr/>
        <a:lstStyle/>
        <a:p>
          <a:endParaRPr lang="ru-RU"/>
        </a:p>
      </dgm:t>
    </dgm:pt>
    <dgm:pt modelId="{00FA9B9B-1793-48E2-9F34-6ACBE5B6CD4C}" type="pres">
      <dgm:prSet presAssocID="{41247399-2E64-48AB-896E-88F652D363EE}" presName="wedge2" presStyleLbl="node1" presStyleIdx="1" presStyleCnt="3"/>
      <dgm:spPr/>
      <dgm:t>
        <a:bodyPr/>
        <a:lstStyle/>
        <a:p>
          <a:endParaRPr lang="ru-RU"/>
        </a:p>
      </dgm:t>
    </dgm:pt>
    <dgm:pt modelId="{1818301C-9632-475F-B1C2-D06E99D82E74}" type="pres">
      <dgm:prSet presAssocID="{41247399-2E64-48AB-896E-88F652D363EE}" presName="wedge2Tx" presStyleLbl="node1" presStyleIdx="1" presStyleCnt="3">
        <dgm:presLayoutVars>
          <dgm:chMax val="0"/>
          <dgm:chPref val="0"/>
          <dgm:bulletEnabled val="1"/>
        </dgm:presLayoutVars>
      </dgm:prSet>
      <dgm:spPr/>
      <dgm:t>
        <a:bodyPr/>
        <a:lstStyle/>
        <a:p>
          <a:endParaRPr lang="ru-RU"/>
        </a:p>
      </dgm:t>
    </dgm:pt>
    <dgm:pt modelId="{74DD700B-844A-4655-B4B6-B433D1B2825C}" type="pres">
      <dgm:prSet presAssocID="{41247399-2E64-48AB-896E-88F652D363EE}" presName="wedge3" presStyleLbl="node1" presStyleIdx="2" presStyleCnt="3"/>
      <dgm:spPr/>
      <dgm:t>
        <a:bodyPr/>
        <a:lstStyle/>
        <a:p>
          <a:endParaRPr lang="ru-RU"/>
        </a:p>
      </dgm:t>
    </dgm:pt>
    <dgm:pt modelId="{3CC12BEE-8D8A-4BEE-AFE6-FE934EA0B2FF}" type="pres">
      <dgm:prSet presAssocID="{41247399-2E64-48AB-896E-88F652D363EE}" presName="wedge3Tx" presStyleLbl="node1" presStyleIdx="2" presStyleCnt="3">
        <dgm:presLayoutVars>
          <dgm:chMax val="0"/>
          <dgm:chPref val="0"/>
          <dgm:bulletEnabled val="1"/>
        </dgm:presLayoutVars>
      </dgm:prSet>
      <dgm:spPr/>
      <dgm:t>
        <a:bodyPr/>
        <a:lstStyle/>
        <a:p>
          <a:endParaRPr lang="ru-RU"/>
        </a:p>
      </dgm:t>
    </dgm:pt>
  </dgm:ptLst>
  <dgm:cxnLst>
    <dgm:cxn modelId="{A2353384-12A0-4980-816C-12959035AE9B}" type="presOf" srcId="{3DC67EE4-34EF-49D6-A30C-115CB6830219}" destId="{74DD700B-844A-4655-B4B6-B433D1B2825C}" srcOrd="0" destOrd="0" presId="urn:microsoft.com/office/officeart/2005/8/layout/chart3"/>
    <dgm:cxn modelId="{A249C4BB-A909-4508-BEE0-37E6D6B04CF3}" srcId="{41247399-2E64-48AB-896E-88F652D363EE}" destId="{8B7AEF5B-3361-4B0A-A35C-98F922A0D93A}" srcOrd="1" destOrd="0" parTransId="{E22502BB-4AAC-42C4-996D-CAC5ECC0F469}" sibTransId="{09F055C4-CD7C-4857-82F9-ACFEAFF1A8C9}"/>
    <dgm:cxn modelId="{48A53C17-F917-49C7-9F64-7925B7AFC92F}" srcId="{41247399-2E64-48AB-896E-88F652D363EE}" destId="{985A6DA8-6736-4229-B0E4-1AD3CEEF3716}" srcOrd="0" destOrd="0" parTransId="{BF3FDB91-BA68-47A0-854D-5CCC4104BE08}" sibTransId="{4420A709-63CF-4EAA-835B-19153F655897}"/>
    <dgm:cxn modelId="{646C74F1-C95D-4CAF-B73B-07D9D909C46E}" type="presOf" srcId="{8B7AEF5B-3361-4B0A-A35C-98F922A0D93A}" destId="{00FA9B9B-1793-48E2-9F34-6ACBE5B6CD4C}" srcOrd="0" destOrd="0" presId="urn:microsoft.com/office/officeart/2005/8/layout/chart3"/>
    <dgm:cxn modelId="{01D064E1-83E3-44E3-A061-0673F56EDB14}" type="presOf" srcId="{985A6DA8-6736-4229-B0E4-1AD3CEEF3716}" destId="{A92BD3BE-E7F0-4A7B-A20F-8C2439365412}" srcOrd="0" destOrd="0" presId="urn:microsoft.com/office/officeart/2005/8/layout/chart3"/>
    <dgm:cxn modelId="{42766809-6CFF-4198-AD93-35CC4D9AE468}" srcId="{41247399-2E64-48AB-896E-88F652D363EE}" destId="{3DC67EE4-34EF-49D6-A30C-115CB6830219}" srcOrd="2" destOrd="0" parTransId="{8F2BADC6-A616-4E36-8DD9-CD73AD3BE5E7}" sibTransId="{828B6695-A83F-4599-A42D-A8B2FC56850B}"/>
    <dgm:cxn modelId="{C8DBAE39-DD3F-4358-844E-4995E03D6960}" type="presOf" srcId="{41247399-2E64-48AB-896E-88F652D363EE}" destId="{AB0BA89F-73A3-4036-A828-AF871E13C032}" srcOrd="0" destOrd="0" presId="urn:microsoft.com/office/officeart/2005/8/layout/chart3"/>
    <dgm:cxn modelId="{F42D081E-E789-47FB-B8DF-8208FE306108}" type="presOf" srcId="{8B7AEF5B-3361-4B0A-A35C-98F922A0D93A}" destId="{1818301C-9632-475F-B1C2-D06E99D82E74}" srcOrd="1" destOrd="0" presId="urn:microsoft.com/office/officeart/2005/8/layout/chart3"/>
    <dgm:cxn modelId="{072B9940-BCB5-409E-A955-4AA87760BE4A}" type="presOf" srcId="{985A6DA8-6736-4229-B0E4-1AD3CEEF3716}" destId="{0A255D82-C742-443C-A5E4-9C856896D9E7}" srcOrd="1" destOrd="0" presId="urn:microsoft.com/office/officeart/2005/8/layout/chart3"/>
    <dgm:cxn modelId="{F5463175-5312-46C4-8D87-88D32925447A}" type="presOf" srcId="{3DC67EE4-34EF-49D6-A30C-115CB6830219}" destId="{3CC12BEE-8D8A-4BEE-AFE6-FE934EA0B2FF}" srcOrd="1" destOrd="0" presId="urn:microsoft.com/office/officeart/2005/8/layout/chart3"/>
    <dgm:cxn modelId="{4524BCDE-99F2-4C54-9FDA-69F70DC85843}" type="presParOf" srcId="{AB0BA89F-73A3-4036-A828-AF871E13C032}" destId="{A92BD3BE-E7F0-4A7B-A20F-8C2439365412}" srcOrd="0" destOrd="0" presId="urn:microsoft.com/office/officeart/2005/8/layout/chart3"/>
    <dgm:cxn modelId="{83B8C0F0-E5E9-4DC6-BF91-30567DB1BB6C}" type="presParOf" srcId="{AB0BA89F-73A3-4036-A828-AF871E13C032}" destId="{0A255D82-C742-443C-A5E4-9C856896D9E7}" srcOrd="1" destOrd="0" presId="urn:microsoft.com/office/officeart/2005/8/layout/chart3"/>
    <dgm:cxn modelId="{6D81EED9-CABA-47DA-B9F7-9682B628D865}" type="presParOf" srcId="{AB0BA89F-73A3-4036-A828-AF871E13C032}" destId="{00FA9B9B-1793-48E2-9F34-6ACBE5B6CD4C}" srcOrd="2" destOrd="0" presId="urn:microsoft.com/office/officeart/2005/8/layout/chart3"/>
    <dgm:cxn modelId="{84EE8289-BA9B-486F-9ECF-44CE13E2867F}" type="presParOf" srcId="{AB0BA89F-73A3-4036-A828-AF871E13C032}" destId="{1818301C-9632-475F-B1C2-D06E99D82E74}" srcOrd="3" destOrd="0" presId="urn:microsoft.com/office/officeart/2005/8/layout/chart3"/>
    <dgm:cxn modelId="{E76F01BF-7109-448F-A272-91377DD5B9AF}" type="presParOf" srcId="{AB0BA89F-73A3-4036-A828-AF871E13C032}" destId="{74DD700B-844A-4655-B4B6-B433D1B2825C}" srcOrd="4" destOrd="0" presId="urn:microsoft.com/office/officeart/2005/8/layout/chart3"/>
    <dgm:cxn modelId="{DD740EA1-4EBB-44B4-A624-8745FA00AA58}" type="presParOf" srcId="{AB0BA89F-73A3-4036-A828-AF871E13C032}" destId="{3CC12BEE-8D8A-4BEE-AFE6-FE934EA0B2FF}"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xmlns="" id="{DCF3625B-9A3A-43AC-8294-71E364228C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xmlns="" id="{F5681645-068A-4042-9AFE-09E8EB59CCB1}"/>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47679207-A87A-4CFF-B7B7-E059218911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FDB8ABB4-E6B4-4379-B2BE-DC84F3F3DA12}"/>
              </a:ext>
            </a:extLst>
          </p:cNvPr>
          <p:cNvSpPr>
            <a:spLocks noGrp="1"/>
          </p:cNvSpPr>
          <p:nvPr>
            <p:ph type="dt" sz="half" idx="10"/>
          </p:nvPr>
        </p:nvSpPr>
        <p:spPr/>
        <p:txBody>
          <a:bodyPr/>
          <a:lstStyle/>
          <a:p>
            <a:fld id="{F280F3A6-E49D-4240-A7F6-62BD6FA627A2}" type="datetimeFigureOut">
              <a:rPr lang="ru-RU" smtClean="0"/>
              <a:t>16.09.2021</a:t>
            </a:fld>
            <a:endParaRPr lang="ru-RU"/>
          </a:p>
        </p:txBody>
      </p:sp>
      <p:sp>
        <p:nvSpPr>
          <p:cNvPr id="5" name="Нижний колонтитул 4">
            <a:extLst>
              <a:ext uri="{FF2B5EF4-FFF2-40B4-BE49-F238E27FC236}">
                <a16:creationId xmlns:a16="http://schemas.microsoft.com/office/drawing/2014/main" xmlns="" id="{3B74B79B-4C5A-4DDF-9561-BF819863605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EDE098A3-1EC1-4812-AB2A-635402F1A9A6}"/>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3804064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F4FB091-343B-4994-984A-94008102CC0F}"/>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C4FBA854-DE17-4A82-BB16-8F8E8453883F}"/>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CEB7546C-339C-410D-8AA5-7D5495264D5F}"/>
              </a:ext>
            </a:extLst>
          </p:cNvPr>
          <p:cNvSpPr>
            <a:spLocks noGrp="1"/>
          </p:cNvSpPr>
          <p:nvPr>
            <p:ph type="dt" sz="half" idx="10"/>
          </p:nvPr>
        </p:nvSpPr>
        <p:spPr/>
        <p:txBody>
          <a:bodyPr/>
          <a:lstStyle/>
          <a:p>
            <a:fld id="{F280F3A6-E49D-4240-A7F6-62BD6FA627A2}" type="datetimeFigureOut">
              <a:rPr lang="ru-RU" smtClean="0"/>
              <a:t>16.09.2021</a:t>
            </a:fld>
            <a:endParaRPr lang="ru-RU"/>
          </a:p>
        </p:txBody>
      </p:sp>
      <p:sp>
        <p:nvSpPr>
          <p:cNvPr id="5" name="Нижний колонтитул 4">
            <a:extLst>
              <a:ext uri="{FF2B5EF4-FFF2-40B4-BE49-F238E27FC236}">
                <a16:creationId xmlns:a16="http://schemas.microsoft.com/office/drawing/2014/main" xmlns="" id="{4A36C80D-5B4B-4931-9714-0CED594150B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96F16F9A-2902-4FEE-B09D-66DCA3292BC9}"/>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615319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9397DD9B-BB0B-4D9E-9B40-72AC6B39203A}"/>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FFE2E8DF-4CED-42CE-882D-F9E9308D8D1C}"/>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08509221-D3F3-4E2B-B5EC-6B3DB0F456DA}"/>
              </a:ext>
            </a:extLst>
          </p:cNvPr>
          <p:cNvSpPr>
            <a:spLocks noGrp="1"/>
          </p:cNvSpPr>
          <p:nvPr>
            <p:ph type="dt" sz="half" idx="10"/>
          </p:nvPr>
        </p:nvSpPr>
        <p:spPr/>
        <p:txBody>
          <a:bodyPr/>
          <a:lstStyle/>
          <a:p>
            <a:fld id="{F280F3A6-E49D-4240-A7F6-62BD6FA627A2}" type="datetimeFigureOut">
              <a:rPr lang="ru-RU" smtClean="0"/>
              <a:t>16.09.2021</a:t>
            </a:fld>
            <a:endParaRPr lang="ru-RU"/>
          </a:p>
        </p:txBody>
      </p:sp>
      <p:sp>
        <p:nvSpPr>
          <p:cNvPr id="5" name="Нижний колонтитул 4">
            <a:extLst>
              <a:ext uri="{FF2B5EF4-FFF2-40B4-BE49-F238E27FC236}">
                <a16:creationId xmlns:a16="http://schemas.microsoft.com/office/drawing/2014/main" xmlns="" id="{B7811325-C4DB-4238-8DCF-6DAE245374C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AB1B065A-ADA0-4434-93EB-DED66BCE393A}"/>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1266493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8B38671-567D-4769-843B-79B8E7BB45B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8330FBE7-5A52-4BAF-BEF0-44C535D0447E}"/>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3DF461D3-255D-4B2B-8247-0101257BDCE4}"/>
              </a:ext>
            </a:extLst>
          </p:cNvPr>
          <p:cNvSpPr>
            <a:spLocks noGrp="1"/>
          </p:cNvSpPr>
          <p:nvPr>
            <p:ph type="dt" sz="half" idx="10"/>
          </p:nvPr>
        </p:nvSpPr>
        <p:spPr/>
        <p:txBody>
          <a:bodyPr/>
          <a:lstStyle/>
          <a:p>
            <a:fld id="{F280F3A6-E49D-4240-A7F6-62BD6FA627A2}" type="datetimeFigureOut">
              <a:rPr lang="ru-RU" smtClean="0"/>
              <a:t>16.09.2021</a:t>
            </a:fld>
            <a:endParaRPr lang="ru-RU"/>
          </a:p>
        </p:txBody>
      </p:sp>
      <p:sp>
        <p:nvSpPr>
          <p:cNvPr id="5" name="Нижний колонтитул 4">
            <a:extLst>
              <a:ext uri="{FF2B5EF4-FFF2-40B4-BE49-F238E27FC236}">
                <a16:creationId xmlns:a16="http://schemas.microsoft.com/office/drawing/2014/main" xmlns="" id="{C363D0FF-11F2-4C99-A714-32A02C7B108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1A58F7BC-FBFC-4A9A-8974-82B6610F2E1D}"/>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2848012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9244B4D-70B5-4533-AFF5-46D5D388A2CF}"/>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2B2F803B-55F6-45DD-81A4-EC8E09917E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14858936-D867-424C-A46C-A1D2A1E3893F}"/>
              </a:ext>
            </a:extLst>
          </p:cNvPr>
          <p:cNvSpPr>
            <a:spLocks noGrp="1"/>
          </p:cNvSpPr>
          <p:nvPr>
            <p:ph type="dt" sz="half" idx="10"/>
          </p:nvPr>
        </p:nvSpPr>
        <p:spPr/>
        <p:txBody>
          <a:bodyPr/>
          <a:lstStyle/>
          <a:p>
            <a:fld id="{F280F3A6-E49D-4240-A7F6-62BD6FA627A2}" type="datetimeFigureOut">
              <a:rPr lang="ru-RU" smtClean="0"/>
              <a:t>16.09.2021</a:t>
            </a:fld>
            <a:endParaRPr lang="ru-RU"/>
          </a:p>
        </p:txBody>
      </p:sp>
      <p:sp>
        <p:nvSpPr>
          <p:cNvPr id="5" name="Нижний колонтитул 4">
            <a:extLst>
              <a:ext uri="{FF2B5EF4-FFF2-40B4-BE49-F238E27FC236}">
                <a16:creationId xmlns:a16="http://schemas.microsoft.com/office/drawing/2014/main" xmlns="" id="{4C629DBD-49FF-4712-B368-33C87D173B4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0093FAE2-4C26-4CB1-82AD-621DD9C17752}"/>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737121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E733D00-00DC-4D1E-93DF-6713B1E5463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22381FE3-18A1-4993-B6A0-458641DFFCB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3284AC88-938B-47A4-9D5C-6B4A55215DC4}"/>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F9D0BC2A-1993-4EF0-8316-82FF151A9AB2}"/>
              </a:ext>
            </a:extLst>
          </p:cNvPr>
          <p:cNvSpPr>
            <a:spLocks noGrp="1"/>
          </p:cNvSpPr>
          <p:nvPr>
            <p:ph type="dt" sz="half" idx="10"/>
          </p:nvPr>
        </p:nvSpPr>
        <p:spPr/>
        <p:txBody>
          <a:bodyPr/>
          <a:lstStyle/>
          <a:p>
            <a:fld id="{F280F3A6-E49D-4240-A7F6-62BD6FA627A2}" type="datetimeFigureOut">
              <a:rPr lang="ru-RU" smtClean="0"/>
              <a:t>16.09.2021</a:t>
            </a:fld>
            <a:endParaRPr lang="ru-RU"/>
          </a:p>
        </p:txBody>
      </p:sp>
      <p:sp>
        <p:nvSpPr>
          <p:cNvPr id="6" name="Нижний колонтитул 5">
            <a:extLst>
              <a:ext uri="{FF2B5EF4-FFF2-40B4-BE49-F238E27FC236}">
                <a16:creationId xmlns:a16="http://schemas.microsoft.com/office/drawing/2014/main" xmlns="" id="{1CB52811-459B-4778-936F-D51A6DE2659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276FE9B6-1C3A-4A92-A8D2-037E0595FA1A}"/>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2981585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03CA7AD-D61C-4C46-A21B-0B7FF9C8A7D8}"/>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26FAC000-6967-427A-8A23-6A3B0872C4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35B83D57-C9D8-400A-A73A-5B9BB2F0B006}"/>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7CE1D348-E6F9-476C-8EC5-F561EC804F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99361DDE-91FE-4B84-993E-981A9C06F790}"/>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8DC08B31-4A92-4CEF-8431-CFAD2E026DA4}"/>
              </a:ext>
            </a:extLst>
          </p:cNvPr>
          <p:cNvSpPr>
            <a:spLocks noGrp="1"/>
          </p:cNvSpPr>
          <p:nvPr>
            <p:ph type="dt" sz="half" idx="10"/>
          </p:nvPr>
        </p:nvSpPr>
        <p:spPr/>
        <p:txBody>
          <a:bodyPr/>
          <a:lstStyle/>
          <a:p>
            <a:fld id="{F280F3A6-E49D-4240-A7F6-62BD6FA627A2}" type="datetimeFigureOut">
              <a:rPr lang="ru-RU" smtClean="0"/>
              <a:t>16.09.2021</a:t>
            </a:fld>
            <a:endParaRPr lang="ru-RU"/>
          </a:p>
        </p:txBody>
      </p:sp>
      <p:sp>
        <p:nvSpPr>
          <p:cNvPr id="8" name="Нижний колонтитул 7">
            <a:extLst>
              <a:ext uri="{FF2B5EF4-FFF2-40B4-BE49-F238E27FC236}">
                <a16:creationId xmlns:a16="http://schemas.microsoft.com/office/drawing/2014/main" xmlns="" id="{5FB3028D-A432-4E47-A4FF-B4575E49A798}"/>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4553AD29-2029-4B6B-8CEA-D4ECE141BAEE}"/>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1961744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D86F02B-29F6-41E7-AE66-3E6055CA7FE4}"/>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9DA5423F-C8A3-4407-AE74-0C5FDF3742A0}"/>
              </a:ext>
            </a:extLst>
          </p:cNvPr>
          <p:cNvSpPr>
            <a:spLocks noGrp="1"/>
          </p:cNvSpPr>
          <p:nvPr>
            <p:ph type="dt" sz="half" idx="10"/>
          </p:nvPr>
        </p:nvSpPr>
        <p:spPr/>
        <p:txBody>
          <a:bodyPr/>
          <a:lstStyle/>
          <a:p>
            <a:fld id="{F280F3A6-E49D-4240-A7F6-62BD6FA627A2}" type="datetimeFigureOut">
              <a:rPr lang="ru-RU" smtClean="0"/>
              <a:t>16.09.2021</a:t>
            </a:fld>
            <a:endParaRPr lang="ru-RU"/>
          </a:p>
        </p:txBody>
      </p:sp>
      <p:sp>
        <p:nvSpPr>
          <p:cNvPr id="4" name="Нижний колонтитул 3">
            <a:extLst>
              <a:ext uri="{FF2B5EF4-FFF2-40B4-BE49-F238E27FC236}">
                <a16:creationId xmlns:a16="http://schemas.microsoft.com/office/drawing/2014/main" xmlns="" id="{80D5B0B1-DCA6-424F-AAB2-6A53F761EC57}"/>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4BDFA0CF-4CC1-4C8B-ACEE-1ACD7BF7FD47}"/>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1256895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E3B7B0FD-D962-464A-AF2D-75A209D48FF1}"/>
              </a:ext>
            </a:extLst>
          </p:cNvPr>
          <p:cNvSpPr>
            <a:spLocks noGrp="1"/>
          </p:cNvSpPr>
          <p:nvPr>
            <p:ph type="dt" sz="half" idx="10"/>
          </p:nvPr>
        </p:nvSpPr>
        <p:spPr/>
        <p:txBody>
          <a:bodyPr/>
          <a:lstStyle/>
          <a:p>
            <a:fld id="{F280F3A6-E49D-4240-A7F6-62BD6FA627A2}" type="datetimeFigureOut">
              <a:rPr lang="ru-RU" smtClean="0"/>
              <a:t>16.09.2021</a:t>
            </a:fld>
            <a:endParaRPr lang="ru-RU"/>
          </a:p>
        </p:txBody>
      </p:sp>
      <p:sp>
        <p:nvSpPr>
          <p:cNvPr id="3" name="Нижний колонтитул 2">
            <a:extLst>
              <a:ext uri="{FF2B5EF4-FFF2-40B4-BE49-F238E27FC236}">
                <a16:creationId xmlns:a16="http://schemas.microsoft.com/office/drawing/2014/main" xmlns="" id="{85B445B3-4AD9-4F8E-9A1C-A2A5D8CD54E2}"/>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166C0ACE-8666-4B00-B9A3-BE7D860C34C2}"/>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28578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16A9366-1E6B-4DED-AB84-CB9BFD29FED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510B79AE-D7DD-4DF2-8BFA-9F299C5DFF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98A19E52-2034-4B05-8031-69F37B0DE5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5CD3C7EE-3229-4D58-A033-F9437AA811A3}"/>
              </a:ext>
            </a:extLst>
          </p:cNvPr>
          <p:cNvSpPr>
            <a:spLocks noGrp="1"/>
          </p:cNvSpPr>
          <p:nvPr>
            <p:ph type="dt" sz="half" idx="10"/>
          </p:nvPr>
        </p:nvSpPr>
        <p:spPr/>
        <p:txBody>
          <a:bodyPr/>
          <a:lstStyle/>
          <a:p>
            <a:fld id="{F280F3A6-E49D-4240-A7F6-62BD6FA627A2}" type="datetimeFigureOut">
              <a:rPr lang="ru-RU" smtClean="0"/>
              <a:t>16.09.2021</a:t>
            </a:fld>
            <a:endParaRPr lang="ru-RU"/>
          </a:p>
        </p:txBody>
      </p:sp>
      <p:sp>
        <p:nvSpPr>
          <p:cNvPr id="6" name="Нижний колонтитул 5">
            <a:extLst>
              <a:ext uri="{FF2B5EF4-FFF2-40B4-BE49-F238E27FC236}">
                <a16:creationId xmlns:a16="http://schemas.microsoft.com/office/drawing/2014/main" xmlns="" id="{573F1F2F-2014-4342-B561-F2D338BB6CD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F96278C6-F26A-4714-9DF4-7B2295F4D326}"/>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2406745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917F30E-EAB4-4FFF-A5BE-EBA402C0F80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5E54B764-C2FC-48D4-99EC-857D06045E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8796B4C5-8579-4E78-AA14-C39FF66298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CC21738F-E836-492D-B017-E2E19C395531}"/>
              </a:ext>
            </a:extLst>
          </p:cNvPr>
          <p:cNvSpPr>
            <a:spLocks noGrp="1"/>
          </p:cNvSpPr>
          <p:nvPr>
            <p:ph type="dt" sz="half" idx="10"/>
          </p:nvPr>
        </p:nvSpPr>
        <p:spPr/>
        <p:txBody>
          <a:bodyPr/>
          <a:lstStyle/>
          <a:p>
            <a:fld id="{F280F3A6-E49D-4240-A7F6-62BD6FA627A2}" type="datetimeFigureOut">
              <a:rPr lang="ru-RU" smtClean="0"/>
              <a:t>16.09.2021</a:t>
            </a:fld>
            <a:endParaRPr lang="ru-RU"/>
          </a:p>
        </p:txBody>
      </p:sp>
      <p:sp>
        <p:nvSpPr>
          <p:cNvPr id="6" name="Нижний колонтитул 5">
            <a:extLst>
              <a:ext uri="{FF2B5EF4-FFF2-40B4-BE49-F238E27FC236}">
                <a16:creationId xmlns:a16="http://schemas.microsoft.com/office/drawing/2014/main" xmlns="" id="{573E8588-3877-4324-A10F-48860DF8D15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FAF00A4E-7674-4B09-BEEE-5A35A4D435CD}"/>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1392107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C790EDF-D2E0-43A3-8BC3-0BB5DE8CDE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0B1D1257-A0B5-4677-9E0B-743B6599F3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50488DCC-7F92-430F-A345-B98881383F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0F3A6-E49D-4240-A7F6-62BD6FA627A2}" type="datetimeFigureOut">
              <a:rPr lang="ru-RU" smtClean="0"/>
              <a:t>16.09.2021</a:t>
            </a:fld>
            <a:endParaRPr lang="ru-RU"/>
          </a:p>
        </p:txBody>
      </p:sp>
      <p:sp>
        <p:nvSpPr>
          <p:cNvPr id="5" name="Нижний колонтитул 4">
            <a:extLst>
              <a:ext uri="{FF2B5EF4-FFF2-40B4-BE49-F238E27FC236}">
                <a16:creationId xmlns:a16="http://schemas.microsoft.com/office/drawing/2014/main" xmlns="" id="{3F0FEAA8-3BC9-4215-90A7-5809F11274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03F83351-2FB2-46AE-A679-53CEA3A35A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A7DB63-62AE-4819-A199-544198B001E2}" type="slidenum">
              <a:rPr lang="ru-RU" smtClean="0"/>
              <a:t>‹#›</a:t>
            </a:fld>
            <a:endParaRPr lang="ru-RU"/>
          </a:p>
        </p:txBody>
      </p:sp>
      <p:pic>
        <p:nvPicPr>
          <p:cNvPr id="8" name="Рисунок 7">
            <a:extLst>
              <a:ext uri="{FF2B5EF4-FFF2-40B4-BE49-F238E27FC236}">
                <a16:creationId xmlns:a16="http://schemas.microsoft.com/office/drawing/2014/main" xmlns="" id="{59B38056-6EDF-4E2F-81C2-7D13F32CE3B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87433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4651209-8BC2-4E21-A5DD-C64BFB8E0C0A}"/>
              </a:ext>
            </a:extLst>
          </p:cNvPr>
          <p:cNvSpPr>
            <a:spLocks noGrp="1"/>
          </p:cNvSpPr>
          <p:nvPr>
            <p:ph type="ctrTitle"/>
          </p:nvPr>
        </p:nvSpPr>
        <p:spPr>
          <a:xfrm>
            <a:off x="2205872" y="2315160"/>
            <a:ext cx="7780256" cy="2227679"/>
          </a:xfrm>
        </p:spPr>
        <p:txBody>
          <a:bodyPr>
            <a:normAutofit/>
          </a:bodyPr>
          <a:lstStyle/>
          <a:p>
            <a:r>
              <a:rPr lang="uk-UA" sz="4800" b="1" dirty="0">
                <a:latin typeface="Arial" panose="020B0604020202020204" pitchFamily="34" charset="0"/>
                <a:cs typeface="Arial" panose="020B0604020202020204" pitchFamily="34" charset="0"/>
              </a:rPr>
              <a:t>Тема 4. Електронне врядування: основи та стратегії реалізації</a:t>
            </a:r>
            <a:endParaRPr lang="ru-RU"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1234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1. Загальносвітові тенденції розвитку ІКТ</a:t>
            </a:r>
          </a:p>
        </p:txBody>
      </p:sp>
      <p:sp>
        <p:nvSpPr>
          <p:cNvPr id="22" name="TextBox 21">
            <a:extLst>
              <a:ext uri="{FF2B5EF4-FFF2-40B4-BE49-F238E27FC236}">
                <a16:creationId xmlns:a16="http://schemas.microsoft.com/office/drawing/2014/main" xmlns="" id="{7EE5BECD-1FA6-4FF0-86CC-ADE41C9811F1}"/>
              </a:ext>
            </a:extLst>
          </p:cNvPr>
          <p:cNvSpPr txBox="1"/>
          <p:nvPr/>
        </p:nvSpPr>
        <p:spPr>
          <a:xfrm>
            <a:off x="972532" y="1451728"/>
            <a:ext cx="10481035" cy="492122"/>
          </a:xfrm>
          <a:prstGeom prst="rect">
            <a:avLst/>
          </a:prstGeom>
          <a:noFill/>
        </p:spPr>
        <p:txBody>
          <a:bodyPr wrap="square" rtlCol="0">
            <a:spAutoFit/>
          </a:bodyPr>
          <a:lstStyle/>
          <a:p>
            <a:pPr algn="just">
              <a:lnSpc>
                <a:spcPct val="115000"/>
              </a:lnSpc>
              <a:spcAft>
                <a:spcPts val="800"/>
              </a:spcAft>
            </a:pPr>
            <a:r>
              <a:rPr lang="uk-UA" sz="2400" b="1" dirty="0">
                <a:solidFill>
                  <a:srgbClr val="000000"/>
                </a:solidFill>
                <a:effectLst/>
                <a:ea typeface="Calibri" panose="020F0502020204030204" pitchFamily="34" charset="0"/>
                <a:cs typeface="Times New Roman" panose="02020603050405020304" pitchFamily="18" charset="0"/>
              </a:rPr>
              <a:t>Компанії, що мають найбільші ІТ-витрати на 2018 р., млрд </a:t>
            </a:r>
            <a:r>
              <a:rPr lang="uk-UA" sz="2400" b="1" dirty="0" err="1">
                <a:solidFill>
                  <a:srgbClr val="000000"/>
                </a:solidFill>
                <a:effectLst/>
                <a:ea typeface="Calibri" panose="020F0502020204030204" pitchFamily="34" charset="0"/>
                <a:cs typeface="Times New Roman" panose="02020603050405020304" pitchFamily="18" charset="0"/>
              </a:rPr>
              <a:t>дол</a:t>
            </a:r>
            <a:r>
              <a:rPr lang="uk-UA" sz="2400" b="1" dirty="0">
                <a:solidFill>
                  <a:srgbClr val="000000"/>
                </a:solidFill>
                <a:effectLst/>
                <a:ea typeface="Calibri" panose="020F0502020204030204" pitchFamily="34" charset="0"/>
                <a:cs typeface="Times New Roman" panose="02020603050405020304" pitchFamily="18" charset="0"/>
              </a:rPr>
              <a:t>. США</a:t>
            </a:r>
            <a:endParaRPr lang="uk-UA" sz="2400" dirty="0">
              <a:effectLst/>
              <a:ea typeface="Calibri" panose="020F0502020204030204" pitchFamily="34" charset="0"/>
              <a:cs typeface="Times New Roman" panose="02020603050405020304" pitchFamily="18" charset="0"/>
            </a:endParaRP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6" name="Рисунок 5">
            <a:extLst>
              <a:ext uri="{FF2B5EF4-FFF2-40B4-BE49-F238E27FC236}">
                <a16:creationId xmlns:a16="http://schemas.microsoft.com/office/drawing/2014/main" xmlns="" id="{F6F97875-7F9B-4A2C-9772-5150127EE659}"/>
              </a:ext>
            </a:extLst>
          </p:cNvPr>
          <p:cNvPicPr/>
          <p:nvPr/>
        </p:nvPicPr>
        <p:blipFill rotWithShape="1">
          <a:blip r:embed="rId2"/>
          <a:srcRect l="23032" t="37994" r="23747" b="9628"/>
          <a:stretch/>
        </p:blipFill>
        <p:spPr bwMode="auto">
          <a:xfrm>
            <a:off x="2376252" y="2055600"/>
            <a:ext cx="7439496" cy="40341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88103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1. Загальносвітові тенденції розвитку ІКТ</a:t>
            </a:r>
          </a:p>
        </p:txBody>
      </p:sp>
      <p:sp>
        <p:nvSpPr>
          <p:cNvPr id="22" name="TextBox 21">
            <a:extLst>
              <a:ext uri="{FF2B5EF4-FFF2-40B4-BE49-F238E27FC236}">
                <a16:creationId xmlns:a16="http://schemas.microsoft.com/office/drawing/2014/main" xmlns="" id="{7EE5BECD-1FA6-4FF0-86CC-ADE41C9811F1}"/>
              </a:ext>
            </a:extLst>
          </p:cNvPr>
          <p:cNvSpPr txBox="1"/>
          <p:nvPr/>
        </p:nvSpPr>
        <p:spPr>
          <a:xfrm>
            <a:off x="972532" y="1451728"/>
            <a:ext cx="10481035" cy="4503797"/>
          </a:xfrm>
          <a:prstGeom prst="rect">
            <a:avLst/>
          </a:prstGeom>
          <a:noFill/>
        </p:spPr>
        <p:txBody>
          <a:bodyPr wrap="square" rtlCol="0">
            <a:spAutoFit/>
          </a:bodyPr>
          <a:lstStyle/>
          <a:p>
            <a:pPr indent="450215" algn="just">
              <a:spcAft>
                <a:spcPts val="800"/>
              </a:spcAft>
            </a:pPr>
            <a:r>
              <a:rPr lang="uk-UA" sz="2000" dirty="0">
                <a:effectLst/>
                <a:ea typeface="Times New Roman" panose="02020603050405020304" pitchFamily="18" charset="0"/>
              </a:rPr>
              <a:t>Ключову роль у зміцненні зростання платформ електронної торгівлі на азіатському ринку ІКТ відіграє китайська компанія </a:t>
            </a:r>
            <a:r>
              <a:rPr lang="uk-UA" sz="2000" dirty="0" err="1">
                <a:effectLst/>
                <a:ea typeface="Times New Roman" panose="02020603050405020304" pitchFamily="18" charset="0"/>
              </a:rPr>
              <a:t>Alibaba</a:t>
            </a:r>
            <a:r>
              <a:rPr lang="uk-UA" sz="2000" dirty="0">
                <a:effectLst/>
                <a:ea typeface="Times New Roman" panose="02020603050405020304" pitchFamily="18" charset="0"/>
              </a:rPr>
              <a:t>, яка взаємодіє з клієнтами в більш ніж 200 країнах і успішно конкурує з американськими компаніями </a:t>
            </a:r>
            <a:r>
              <a:rPr lang="uk-UA" sz="2000" dirty="0" err="1">
                <a:effectLst/>
                <a:ea typeface="Times New Roman" panose="02020603050405020304" pitchFamily="18" charset="0"/>
              </a:rPr>
              <a:t>Amazon</a:t>
            </a:r>
            <a:r>
              <a:rPr lang="uk-UA" sz="2000" dirty="0">
                <a:effectLst/>
                <a:ea typeface="Times New Roman" panose="02020603050405020304" pitchFamily="18" charset="0"/>
              </a:rPr>
              <a:t> і </a:t>
            </a:r>
            <a:r>
              <a:rPr lang="uk-UA" sz="2000" dirty="0" err="1">
                <a:effectLst/>
                <a:ea typeface="Times New Roman" panose="02020603050405020304" pitchFamily="18" charset="0"/>
              </a:rPr>
              <a:t>eBay</a:t>
            </a:r>
            <a:r>
              <a:rPr lang="uk-UA" sz="2000" dirty="0">
                <a:effectLst/>
                <a:ea typeface="Times New Roman" panose="02020603050405020304" pitchFamily="18" charset="0"/>
              </a:rPr>
              <a:t>. У Європі двадцять сім компаній працюють у сфері ІКТ, тоді як інші компанії займаються традиційними галузями: сільським  господарством, добувною та  переробною промисловістю. Слід зазначити, що на відміну від глобальних трендів розвитку бізнесу на інформаційній основі в Україні домінують за капіталізацією приватні компанії, що належать до гірничо-металургійного та паливно-енергетичного комплексів.</a:t>
            </a:r>
          </a:p>
          <a:p>
            <a:pPr indent="450215" algn="just">
              <a:spcAft>
                <a:spcPts val="800"/>
              </a:spcAft>
            </a:pPr>
            <a:r>
              <a:rPr lang="uk-UA" sz="2000" dirty="0">
                <a:solidFill>
                  <a:srgbClr val="000000"/>
                </a:solidFill>
                <a:effectLst/>
                <a:ea typeface="Times New Roman" panose="02020603050405020304" pitchFamily="18" charset="0"/>
                <a:cs typeface="Times New Roman" panose="02020603050405020304" pitchFamily="18" charset="0"/>
              </a:rPr>
              <a:t>Аналіз ринку ІКТ у розрізі країн показує, що на частку найбільших країн – споживачів ІТ – США, Китаю, Японії, Великобританії та Німеччини – припадає 60% сукупного обсягу світового ринку ІТ. США є не лише найбільшим споживачем ІТ, на частку якого припадає  близько третини сукупного обігу всього ринку, а й головним їх постачальником на світовий ринок. Китай займає не лише друге місце в світі за обсягом витрат на ІТ, а й є одним із найбільш швидкозростаючих ринків, обсяг якого щорічно зростає більше ніж на 8%.</a:t>
            </a:r>
            <a:endParaRPr lang="uk-UA" sz="2000" dirty="0">
              <a:effectLst/>
              <a:ea typeface="Calibri" panose="020F0502020204030204" pitchFamily="34" charset="0"/>
              <a:cs typeface="Times New Roman" panose="02020603050405020304" pitchFamily="18" charset="0"/>
            </a:endParaRP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9540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1. Загальносвітові тенденції розвитку ІКТ</a:t>
            </a:r>
          </a:p>
        </p:txBody>
      </p:sp>
      <p:sp>
        <p:nvSpPr>
          <p:cNvPr id="22" name="TextBox 21">
            <a:extLst>
              <a:ext uri="{FF2B5EF4-FFF2-40B4-BE49-F238E27FC236}">
                <a16:creationId xmlns:a16="http://schemas.microsoft.com/office/drawing/2014/main" xmlns="" id="{7EE5BECD-1FA6-4FF0-86CC-ADE41C9811F1}"/>
              </a:ext>
            </a:extLst>
          </p:cNvPr>
          <p:cNvSpPr txBox="1"/>
          <p:nvPr/>
        </p:nvSpPr>
        <p:spPr>
          <a:xfrm>
            <a:off x="972532" y="1451728"/>
            <a:ext cx="10481035" cy="423834"/>
          </a:xfrm>
          <a:prstGeom prst="rect">
            <a:avLst/>
          </a:prstGeom>
          <a:noFill/>
        </p:spPr>
        <p:txBody>
          <a:bodyPr wrap="square" rtlCol="0">
            <a:spAutoFit/>
          </a:bodyPr>
          <a:lstStyle/>
          <a:p>
            <a:pPr algn="just">
              <a:lnSpc>
                <a:spcPct val="115000"/>
              </a:lnSpc>
              <a:spcAft>
                <a:spcPts val="800"/>
              </a:spcAft>
            </a:pPr>
            <a:r>
              <a:rPr lang="en-US" sz="2000" b="1" dirty="0">
                <a:solidFill>
                  <a:srgbClr val="000000"/>
                </a:solidFill>
                <a:effectLst/>
                <a:ea typeface="Times New Roman" panose="02020603050405020304" pitchFamily="18" charset="0"/>
                <a:cs typeface="Times New Roman" panose="02020603050405020304" pitchFamily="18" charset="0"/>
              </a:rPr>
              <a:t>SWOT</a:t>
            </a:r>
            <a:r>
              <a:rPr lang="uk-UA" sz="2000" b="1" dirty="0">
                <a:solidFill>
                  <a:srgbClr val="000000"/>
                </a:solidFill>
                <a:effectLst/>
                <a:ea typeface="Times New Roman" panose="02020603050405020304" pitchFamily="18" charset="0"/>
                <a:cs typeface="Times New Roman" panose="02020603050405020304" pitchFamily="18" charset="0"/>
              </a:rPr>
              <a:t>-аналіз ринку ІКТ США</a:t>
            </a:r>
            <a:endParaRPr lang="uk-UA" sz="2000" dirty="0">
              <a:effectLst/>
              <a:ea typeface="Calibri" panose="020F0502020204030204" pitchFamily="34" charset="0"/>
              <a:cs typeface="Times New Roman" panose="02020603050405020304" pitchFamily="18" charset="0"/>
            </a:endParaRP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7" name="Рисунок 6">
            <a:extLst>
              <a:ext uri="{FF2B5EF4-FFF2-40B4-BE49-F238E27FC236}">
                <a16:creationId xmlns:a16="http://schemas.microsoft.com/office/drawing/2014/main" xmlns="" id="{839DE512-1DE0-4AB4-8BFF-F2C55BE138F3}"/>
              </a:ext>
            </a:extLst>
          </p:cNvPr>
          <p:cNvPicPr/>
          <p:nvPr/>
        </p:nvPicPr>
        <p:blipFill rotWithShape="1">
          <a:blip r:embed="rId2"/>
          <a:srcRect l="16910" t="47768" r="17730" b="17742"/>
          <a:stretch/>
        </p:blipFill>
        <p:spPr bwMode="auto">
          <a:xfrm>
            <a:off x="1865260" y="2394533"/>
            <a:ext cx="8461480" cy="31154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26581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2. Концепція інформатизації: нормативно-правове забезпечення</a:t>
            </a:r>
          </a:p>
        </p:txBody>
      </p:sp>
      <p:sp>
        <p:nvSpPr>
          <p:cNvPr id="22" name="TextBox 21">
            <a:extLst>
              <a:ext uri="{FF2B5EF4-FFF2-40B4-BE49-F238E27FC236}">
                <a16:creationId xmlns:a16="http://schemas.microsoft.com/office/drawing/2014/main" xmlns="" id="{7EE5BECD-1FA6-4FF0-86CC-ADE41C9811F1}"/>
              </a:ext>
            </a:extLst>
          </p:cNvPr>
          <p:cNvSpPr txBox="1"/>
          <p:nvPr/>
        </p:nvSpPr>
        <p:spPr>
          <a:xfrm>
            <a:off x="972532" y="1451728"/>
            <a:ext cx="10481035" cy="4401205"/>
          </a:xfrm>
          <a:prstGeom prst="rect">
            <a:avLst/>
          </a:prstGeom>
          <a:noFill/>
        </p:spPr>
        <p:txBody>
          <a:bodyPr wrap="square" rtlCol="0">
            <a:spAutoFit/>
          </a:bodyPr>
          <a:lstStyle/>
          <a:p>
            <a:pPr indent="450215" algn="just">
              <a:spcAft>
                <a:spcPts val="800"/>
              </a:spcAft>
            </a:pPr>
            <a:r>
              <a:rPr lang="uk-UA" sz="2000" dirty="0">
                <a:solidFill>
                  <a:srgbClr val="000000"/>
                </a:solidFill>
                <a:effectLst/>
                <a:ea typeface="Calibri" panose="020F0502020204030204" pitchFamily="34" charset="0"/>
                <a:cs typeface="Times New Roman" panose="02020603050405020304" pitchFamily="18" charset="0"/>
              </a:rPr>
              <a:t>У 1998 р. було </a:t>
            </a:r>
            <a:r>
              <a:rPr lang="uk-UA" sz="2000" dirty="0" err="1">
                <a:solidFill>
                  <a:srgbClr val="000000"/>
                </a:solidFill>
                <a:effectLst/>
                <a:ea typeface="Calibri" panose="020F0502020204030204" pitchFamily="34" charset="0"/>
                <a:cs typeface="Times New Roman" panose="02020603050405020304" pitchFamily="18" charset="0"/>
              </a:rPr>
              <a:t>прийнято</a:t>
            </a:r>
            <a:r>
              <a:rPr lang="uk-UA" sz="2000" dirty="0">
                <a:solidFill>
                  <a:srgbClr val="000000"/>
                </a:solidFill>
                <a:effectLst/>
                <a:ea typeface="Calibri" panose="020F0502020204030204" pitchFamily="34" charset="0"/>
                <a:cs typeface="Times New Roman" panose="02020603050405020304" pitchFamily="18" charset="0"/>
              </a:rPr>
              <a:t> два закони України: «Про Національну програму інформатизації», який діє до сьогодні зі змінами та доповненнями, та «Про Концепцію Національної програми інформатизації», які поглиблювали та поширювали ідею В. Глушкова щодо широкого впровадження ІКТ та кібернетичних методів у всі сфери життєдіяльності держави. Цими законами визначено і сам термін «</a:t>
            </a:r>
            <a:r>
              <a:rPr lang="uk-UA" sz="2000" b="1" i="1" dirty="0">
                <a:solidFill>
                  <a:srgbClr val="000000"/>
                </a:solidFill>
                <a:effectLst/>
                <a:ea typeface="Calibri" panose="020F0502020204030204" pitchFamily="34" charset="0"/>
                <a:cs typeface="Times New Roman" panose="02020603050405020304" pitchFamily="18" charset="0"/>
              </a:rPr>
              <a:t>інформатизація</a:t>
            </a:r>
            <a:r>
              <a:rPr lang="uk-UA" sz="2000" dirty="0">
                <a:solidFill>
                  <a:srgbClr val="000000"/>
                </a:solidFill>
                <a:effectLst/>
                <a:ea typeface="Calibri" panose="020F0502020204030204" pitchFamily="34" charset="0"/>
                <a:cs typeface="Times New Roman" panose="02020603050405020304" pitchFamily="18" charset="0"/>
              </a:rPr>
              <a:t> – це сукупність взаємопов’язаних </a:t>
            </a:r>
            <a:r>
              <a:rPr lang="uk-UA" sz="2000" dirty="0" err="1">
                <a:solidFill>
                  <a:srgbClr val="000000"/>
                </a:solidFill>
                <a:effectLst/>
                <a:ea typeface="Calibri" panose="020F0502020204030204" pitchFamily="34" charset="0"/>
                <a:cs typeface="Times New Roman" panose="02020603050405020304" pitchFamily="18" charset="0"/>
              </a:rPr>
              <a:t>організаціи</a:t>
            </a:r>
            <a:r>
              <a:rPr lang="uk-UA" sz="2000" dirty="0">
                <a:solidFill>
                  <a:srgbClr val="000000"/>
                </a:solidFill>
                <a:effectLst/>
                <a:ea typeface="Calibri" panose="020F0502020204030204" pitchFamily="34" charset="0"/>
                <a:cs typeface="Times New Roman" panose="02020603050405020304" pitchFamily="18" charset="0"/>
              </a:rPr>
              <a:t>̆ них, правових, політичних, соціально-економічних, науково-технічних, виробничих процесів, що спрямовані на створення умов для задоволення </a:t>
            </a:r>
            <a:r>
              <a:rPr lang="uk-UA" sz="2000" dirty="0" err="1">
                <a:solidFill>
                  <a:srgbClr val="000000"/>
                </a:solidFill>
                <a:effectLst/>
                <a:ea typeface="Calibri" panose="020F0502020204030204" pitchFamily="34" charset="0"/>
                <a:cs typeface="Times New Roman" panose="02020603050405020304" pitchFamily="18" charset="0"/>
              </a:rPr>
              <a:t>інформаціи</a:t>
            </a:r>
            <a:r>
              <a:rPr lang="uk-UA" sz="2000" dirty="0">
                <a:solidFill>
                  <a:srgbClr val="000000"/>
                </a:solidFill>
                <a:effectLst/>
                <a:ea typeface="Calibri" panose="020F0502020204030204" pitchFamily="34" charset="0"/>
                <a:cs typeface="Times New Roman" panose="02020603050405020304" pitchFamily="18" charset="0"/>
              </a:rPr>
              <a:t>̆ них потреб громадян та суспільства на основі створення, розвитку і використання </a:t>
            </a:r>
            <a:r>
              <a:rPr lang="uk-UA" sz="2000" dirty="0" err="1">
                <a:solidFill>
                  <a:srgbClr val="000000"/>
                </a:solidFill>
                <a:effectLst/>
                <a:ea typeface="Calibri" panose="020F0502020204030204" pitchFamily="34" charset="0"/>
                <a:cs typeface="Times New Roman" panose="02020603050405020304" pitchFamily="18" charset="0"/>
              </a:rPr>
              <a:t>інформаціи</a:t>
            </a:r>
            <a:r>
              <a:rPr lang="uk-UA" sz="2000" dirty="0">
                <a:solidFill>
                  <a:srgbClr val="000000"/>
                </a:solidFill>
                <a:effectLst/>
                <a:ea typeface="Calibri" panose="020F0502020204030204" pitchFamily="34" charset="0"/>
                <a:cs typeface="Times New Roman" panose="02020603050405020304" pitchFamily="18" charset="0"/>
              </a:rPr>
              <a:t>̆ них систем, мереж, ресурсів та </a:t>
            </a:r>
            <a:r>
              <a:rPr lang="uk-UA" sz="2000" dirty="0" err="1">
                <a:solidFill>
                  <a:srgbClr val="000000"/>
                </a:solidFill>
                <a:effectLst/>
                <a:ea typeface="Calibri" panose="020F0502020204030204" pitchFamily="34" charset="0"/>
                <a:cs typeface="Times New Roman" panose="02020603050405020304" pitchFamily="18" charset="0"/>
              </a:rPr>
              <a:t>інформаціи</a:t>
            </a:r>
            <a:r>
              <a:rPr lang="uk-UA" sz="2000" dirty="0">
                <a:solidFill>
                  <a:srgbClr val="000000"/>
                </a:solidFill>
                <a:effectLst/>
                <a:ea typeface="Calibri" panose="020F0502020204030204" pitchFamily="34" charset="0"/>
                <a:cs typeface="Times New Roman" panose="02020603050405020304" pitchFamily="18" charset="0"/>
              </a:rPr>
              <a:t>̆ них </a:t>
            </a:r>
            <a:r>
              <a:rPr lang="uk-UA" sz="2000" dirty="0" err="1">
                <a:solidFill>
                  <a:srgbClr val="000000"/>
                </a:solidFill>
                <a:effectLst/>
                <a:ea typeface="Calibri" panose="020F0502020204030204" pitchFamily="34" charset="0"/>
                <a:cs typeface="Times New Roman" panose="02020603050405020304" pitchFamily="18" charset="0"/>
              </a:rPr>
              <a:t>технологіи</a:t>
            </a:r>
            <a:r>
              <a:rPr lang="uk-UA" sz="2000" dirty="0">
                <a:solidFill>
                  <a:srgbClr val="000000"/>
                </a:solidFill>
                <a:effectLst/>
                <a:ea typeface="Calibri" panose="020F0502020204030204" pitchFamily="34" charset="0"/>
                <a:cs typeface="Times New Roman" panose="02020603050405020304" pitchFamily="18" charset="0"/>
              </a:rPr>
              <a:t>̆ , які побудовані на основі застосування сучасної обчислювальної та </a:t>
            </a:r>
            <a:r>
              <a:rPr lang="uk-UA" sz="2000" dirty="0" err="1">
                <a:solidFill>
                  <a:srgbClr val="000000"/>
                </a:solidFill>
                <a:effectLst/>
                <a:ea typeface="Calibri" panose="020F0502020204030204" pitchFamily="34" charset="0"/>
                <a:cs typeface="Times New Roman" panose="02020603050405020304" pitchFamily="18" charset="0"/>
              </a:rPr>
              <a:t>комунікаціи</a:t>
            </a:r>
            <a:r>
              <a:rPr lang="uk-UA" sz="2000" dirty="0">
                <a:solidFill>
                  <a:srgbClr val="000000"/>
                </a:solidFill>
                <a:effectLst/>
                <a:ea typeface="Calibri" panose="020F0502020204030204" pitchFamily="34" charset="0"/>
                <a:cs typeface="Times New Roman" panose="02020603050405020304" pitchFamily="18" charset="0"/>
              </a:rPr>
              <a:t>̆ </a:t>
            </a:r>
            <a:r>
              <a:rPr lang="uk-UA" sz="2000" dirty="0" err="1">
                <a:solidFill>
                  <a:srgbClr val="000000"/>
                </a:solidFill>
                <a:effectLst/>
                <a:ea typeface="Calibri" panose="020F0502020204030204" pitchFamily="34" charset="0"/>
                <a:cs typeface="Times New Roman" panose="02020603050405020304" pitchFamily="18" charset="0"/>
              </a:rPr>
              <a:t>ної</a:t>
            </a:r>
            <a:r>
              <a:rPr lang="uk-UA" sz="2000" dirty="0">
                <a:solidFill>
                  <a:srgbClr val="000000"/>
                </a:solidFill>
                <a:effectLst/>
                <a:ea typeface="Calibri" panose="020F0502020204030204" pitchFamily="34" charset="0"/>
                <a:cs typeface="Times New Roman" panose="02020603050405020304" pitchFamily="18" charset="0"/>
              </a:rPr>
              <a:t> техніки». Підкреслювалося, що інформатизація сприяє забезпеченню національних інтересів, поліпшенню керованості економікою, розвитку наукоємних виробництв та високих </a:t>
            </a:r>
            <a:r>
              <a:rPr lang="uk-UA" sz="2000" dirty="0" err="1">
                <a:solidFill>
                  <a:srgbClr val="000000"/>
                </a:solidFill>
                <a:effectLst/>
                <a:ea typeface="Calibri" panose="020F0502020204030204" pitchFamily="34" charset="0"/>
                <a:cs typeface="Times New Roman" panose="02020603050405020304" pitchFamily="18" charset="0"/>
              </a:rPr>
              <a:t>технологіи</a:t>
            </a:r>
            <a:r>
              <a:rPr lang="uk-UA" sz="2000" dirty="0">
                <a:solidFill>
                  <a:srgbClr val="000000"/>
                </a:solidFill>
                <a:effectLst/>
                <a:ea typeface="Calibri" panose="020F0502020204030204" pitchFamily="34" charset="0"/>
                <a:cs typeface="Times New Roman" panose="02020603050405020304" pitchFamily="18" charset="0"/>
              </a:rPr>
              <a:t>̆ , зростанню продуктивності праці, вдосконаленню соціально-економічних відносин, збагаченню духовного життя та </a:t>
            </a:r>
            <a:r>
              <a:rPr lang="uk-UA" sz="2000" dirty="0" err="1">
                <a:solidFill>
                  <a:srgbClr val="000000"/>
                </a:solidFill>
                <a:effectLst/>
                <a:ea typeface="Calibri" panose="020F0502020204030204" pitchFamily="34" charset="0"/>
                <a:cs typeface="Times New Roman" panose="02020603050405020304" pitchFamily="18" charset="0"/>
              </a:rPr>
              <a:t>подальшіи</a:t>
            </a:r>
            <a:r>
              <a:rPr lang="uk-UA" sz="2000" dirty="0">
                <a:solidFill>
                  <a:srgbClr val="000000"/>
                </a:solidFill>
                <a:effectLst/>
                <a:ea typeface="Calibri" panose="020F0502020204030204" pitchFamily="34" charset="0"/>
                <a:cs typeface="Times New Roman" panose="02020603050405020304" pitchFamily="18" charset="0"/>
              </a:rPr>
              <a:t>̆ демократизації суспільства.</a:t>
            </a:r>
            <a:endParaRPr lang="uk-UA" sz="2000" dirty="0">
              <a:effectLst/>
              <a:ea typeface="Calibri" panose="020F0502020204030204" pitchFamily="34" charset="0"/>
              <a:cs typeface="Times New Roman" panose="02020603050405020304" pitchFamily="18" charset="0"/>
            </a:endParaRP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3880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2. Концепція інформатизації: нормативно-правове забезпечення</a:t>
            </a:r>
          </a:p>
        </p:txBody>
      </p:sp>
      <p:sp>
        <p:nvSpPr>
          <p:cNvPr id="22" name="TextBox 21">
            <a:extLst>
              <a:ext uri="{FF2B5EF4-FFF2-40B4-BE49-F238E27FC236}">
                <a16:creationId xmlns:a16="http://schemas.microsoft.com/office/drawing/2014/main" xmlns="" id="{7EE5BECD-1FA6-4FF0-86CC-ADE41C9811F1}"/>
              </a:ext>
            </a:extLst>
          </p:cNvPr>
          <p:cNvSpPr txBox="1"/>
          <p:nvPr/>
        </p:nvSpPr>
        <p:spPr>
          <a:xfrm>
            <a:off x="972532" y="1451728"/>
            <a:ext cx="10481035" cy="1733808"/>
          </a:xfrm>
          <a:prstGeom prst="rect">
            <a:avLst/>
          </a:prstGeom>
          <a:noFill/>
        </p:spPr>
        <p:txBody>
          <a:bodyPr wrap="square" rtlCol="0">
            <a:spAutoFit/>
          </a:bodyPr>
          <a:lstStyle/>
          <a:p>
            <a:pPr indent="450215" algn="just">
              <a:spcAft>
                <a:spcPts val="800"/>
              </a:spcAft>
            </a:pPr>
            <a:r>
              <a:rPr lang="uk-UA" sz="2000" b="1" i="1" dirty="0">
                <a:solidFill>
                  <a:srgbClr val="000000"/>
                </a:solidFill>
                <a:effectLst/>
                <a:ea typeface="Times New Roman" panose="02020603050405020304" pitchFamily="18" charset="0"/>
                <a:cs typeface="Times New Roman" panose="02020603050405020304" pitchFamily="18" charset="0"/>
              </a:rPr>
              <a:t>Національна програма інформатизації</a:t>
            </a:r>
            <a:r>
              <a:rPr lang="uk-UA" sz="2000" dirty="0">
                <a:solidFill>
                  <a:srgbClr val="000000"/>
                </a:solidFill>
                <a:effectLst/>
                <a:ea typeface="Times New Roman" panose="02020603050405020304" pitchFamily="18" charset="0"/>
                <a:cs typeface="Times New Roman" panose="02020603050405020304" pitchFamily="18" charset="0"/>
              </a:rPr>
              <a:t> визначає стратегію розв’язання проблеми забезпечення інформаційних потреб та інформаційної підтримки соціально-економічної, екологічної, науково-технічної, оборонної, національно-культурної та іншої діяльності у сферах загальнодержавного значення.</a:t>
            </a:r>
            <a:endParaRPr lang="uk-UA" sz="2000" dirty="0">
              <a:effectLst/>
              <a:ea typeface="Calibri" panose="020F0502020204030204" pitchFamily="34" charset="0"/>
              <a:cs typeface="Times New Roman" panose="02020603050405020304" pitchFamily="18" charset="0"/>
            </a:endParaRPr>
          </a:p>
          <a:p>
            <a:pPr indent="450215" algn="just">
              <a:spcAft>
                <a:spcPts val="800"/>
              </a:spcAft>
            </a:pPr>
            <a:r>
              <a:rPr lang="uk-UA" sz="2000" b="1" i="1" dirty="0">
                <a:solidFill>
                  <a:srgbClr val="000000"/>
                </a:solidFill>
                <a:effectLst/>
                <a:ea typeface="Times New Roman" panose="02020603050405020304" pitchFamily="18" charset="0"/>
                <a:cs typeface="Times New Roman" panose="02020603050405020304" pitchFamily="18" charset="0"/>
              </a:rPr>
              <a:t>Національна програма інформатизації включає:</a:t>
            </a:r>
            <a:endParaRPr lang="uk-UA" sz="2000" dirty="0">
              <a:effectLst/>
              <a:ea typeface="Calibri" panose="020F0502020204030204" pitchFamily="34" charset="0"/>
              <a:cs typeface="Times New Roman" panose="02020603050405020304" pitchFamily="18" charset="0"/>
            </a:endParaRP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5" name="Полілінія: фігура 4">
            <a:extLst>
              <a:ext uri="{FF2B5EF4-FFF2-40B4-BE49-F238E27FC236}">
                <a16:creationId xmlns:a16="http://schemas.microsoft.com/office/drawing/2014/main" xmlns="" id="{181469E5-2C31-4F6C-9F99-09D1BB34A525}"/>
              </a:ext>
            </a:extLst>
          </p:cNvPr>
          <p:cNvSpPr/>
          <p:nvPr/>
        </p:nvSpPr>
        <p:spPr>
          <a:xfrm>
            <a:off x="895547" y="3429000"/>
            <a:ext cx="1839966" cy="1604099"/>
          </a:xfrm>
          <a:custGeom>
            <a:avLst/>
            <a:gdLst>
              <a:gd name="connsiteX0" fmla="*/ 876692 w 1632577"/>
              <a:gd name="connsiteY0" fmla="*/ 12765 h 1423295"/>
              <a:gd name="connsiteX1" fmla="*/ 876692 w 1632577"/>
              <a:gd name="connsiteY1" fmla="*/ 12765 h 1423295"/>
              <a:gd name="connsiteX2" fmla="*/ 424206 w 1632577"/>
              <a:gd name="connsiteY2" fmla="*/ 41045 h 1423295"/>
              <a:gd name="connsiteX3" fmla="*/ 320511 w 1632577"/>
              <a:gd name="connsiteY3" fmla="*/ 50472 h 1423295"/>
              <a:gd name="connsiteX4" fmla="*/ 207389 w 1632577"/>
              <a:gd name="connsiteY4" fmla="*/ 135313 h 1423295"/>
              <a:gd name="connsiteX5" fmla="*/ 28280 w 1632577"/>
              <a:gd name="connsiteY5" fmla="*/ 455824 h 1423295"/>
              <a:gd name="connsiteX6" fmla="*/ 0 w 1632577"/>
              <a:gd name="connsiteY6" fmla="*/ 531239 h 1423295"/>
              <a:gd name="connsiteX7" fmla="*/ 18853 w 1632577"/>
              <a:gd name="connsiteY7" fmla="*/ 823470 h 1423295"/>
              <a:gd name="connsiteX8" fmla="*/ 37707 w 1632577"/>
              <a:gd name="connsiteY8" fmla="*/ 880031 h 1423295"/>
              <a:gd name="connsiteX9" fmla="*/ 122548 w 1632577"/>
              <a:gd name="connsiteY9" fmla="*/ 1021433 h 1423295"/>
              <a:gd name="connsiteX10" fmla="*/ 169682 w 1632577"/>
              <a:gd name="connsiteY10" fmla="*/ 1068567 h 1423295"/>
              <a:gd name="connsiteX11" fmla="*/ 329938 w 1632577"/>
              <a:gd name="connsiteY11" fmla="*/ 1238249 h 1423295"/>
              <a:gd name="connsiteX12" fmla="*/ 433633 w 1632577"/>
              <a:gd name="connsiteY12" fmla="*/ 1294810 h 1423295"/>
              <a:gd name="connsiteX13" fmla="*/ 641022 w 1632577"/>
              <a:gd name="connsiteY13" fmla="*/ 1351371 h 1423295"/>
              <a:gd name="connsiteX14" fmla="*/ 763571 w 1632577"/>
              <a:gd name="connsiteY14" fmla="*/ 1389078 h 1423295"/>
              <a:gd name="connsiteX15" fmla="*/ 867266 w 1632577"/>
              <a:gd name="connsiteY15" fmla="*/ 1417358 h 1423295"/>
              <a:gd name="connsiteX16" fmla="*/ 1300899 w 1632577"/>
              <a:gd name="connsiteY16" fmla="*/ 1379651 h 1423295"/>
              <a:gd name="connsiteX17" fmla="*/ 1376313 w 1632577"/>
              <a:gd name="connsiteY17" fmla="*/ 1323090 h 1423295"/>
              <a:gd name="connsiteX18" fmla="*/ 1442301 w 1632577"/>
              <a:gd name="connsiteY18" fmla="*/ 1238249 h 1423295"/>
              <a:gd name="connsiteX19" fmla="*/ 1489435 w 1632577"/>
              <a:gd name="connsiteY19" fmla="*/ 1134554 h 1423295"/>
              <a:gd name="connsiteX20" fmla="*/ 1498862 w 1632577"/>
              <a:gd name="connsiteY20" fmla="*/ 1049713 h 1423295"/>
              <a:gd name="connsiteX21" fmla="*/ 1545996 w 1632577"/>
              <a:gd name="connsiteY21" fmla="*/ 870604 h 1423295"/>
              <a:gd name="connsiteX22" fmla="*/ 1555422 w 1632577"/>
              <a:gd name="connsiteY22" fmla="*/ 710348 h 1423295"/>
              <a:gd name="connsiteX23" fmla="*/ 1574276 w 1632577"/>
              <a:gd name="connsiteY23" fmla="*/ 559519 h 1423295"/>
              <a:gd name="connsiteX24" fmla="*/ 1611983 w 1632577"/>
              <a:gd name="connsiteY24" fmla="*/ 408690 h 1423295"/>
              <a:gd name="connsiteX25" fmla="*/ 1611983 w 1632577"/>
              <a:gd name="connsiteY25" fmla="*/ 229581 h 1423295"/>
              <a:gd name="connsiteX26" fmla="*/ 1517715 w 1632577"/>
              <a:gd name="connsiteY26" fmla="*/ 163594 h 1423295"/>
              <a:gd name="connsiteX27" fmla="*/ 1348033 w 1632577"/>
              <a:gd name="connsiteY27" fmla="*/ 97606 h 1423295"/>
              <a:gd name="connsiteX28" fmla="*/ 1310325 w 1632577"/>
              <a:gd name="connsiteY28" fmla="*/ 78752 h 1423295"/>
              <a:gd name="connsiteX29" fmla="*/ 1253765 w 1632577"/>
              <a:gd name="connsiteY29" fmla="*/ 69326 h 1423295"/>
              <a:gd name="connsiteX30" fmla="*/ 1206631 w 1632577"/>
              <a:gd name="connsiteY30" fmla="*/ 59899 h 1423295"/>
              <a:gd name="connsiteX31" fmla="*/ 1131216 w 1632577"/>
              <a:gd name="connsiteY31" fmla="*/ 50472 h 1423295"/>
              <a:gd name="connsiteX32" fmla="*/ 1084082 w 1632577"/>
              <a:gd name="connsiteY32" fmla="*/ 41045 h 1423295"/>
              <a:gd name="connsiteX33" fmla="*/ 1027521 w 1632577"/>
              <a:gd name="connsiteY33" fmla="*/ 31618 h 1423295"/>
              <a:gd name="connsiteX34" fmla="*/ 989814 w 1632577"/>
              <a:gd name="connsiteY34" fmla="*/ 22191 h 1423295"/>
              <a:gd name="connsiteX35" fmla="*/ 961534 w 1632577"/>
              <a:gd name="connsiteY35" fmla="*/ 12765 h 1423295"/>
              <a:gd name="connsiteX36" fmla="*/ 904973 w 1632577"/>
              <a:gd name="connsiteY36" fmla="*/ 3338 h 1423295"/>
              <a:gd name="connsiteX37" fmla="*/ 876692 w 1632577"/>
              <a:gd name="connsiteY37" fmla="*/ 12765 h 1423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32577" h="1423295">
                <a:moveTo>
                  <a:pt x="876692" y="12765"/>
                </a:moveTo>
                <a:lnTo>
                  <a:pt x="876692" y="12765"/>
                </a:lnTo>
                <a:lnTo>
                  <a:pt x="424206" y="41045"/>
                </a:lnTo>
                <a:cubicBezTo>
                  <a:pt x="389578" y="43393"/>
                  <a:pt x="352340" y="36633"/>
                  <a:pt x="320511" y="50472"/>
                </a:cubicBezTo>
                <a:cubicBezTo>
                  <a:pt x="277286" y="69266"/>
                  <a:pt x="245096" y="107033"/>
                  <a:pt x="207389" y="135313"/>
                </a:cubicBezTo>
                <a:cubicBezTo>
                  <a:pt x="137262" y="253989"/>
                  <a:pt x="81969" y="336515"/>
                  <a:pt x="28280" y="455824"/>
                </a:cubicBezTo>
                <a:cubicBezTo>
                  <a:pt x="17263" y="480307"/>
                  <a:pt x="9427" y="506101"/>
                  <a:pt x="0" y="531239"/>
                </a:cubicBezTo>
                <a:cubicBezTo>
                  <a:pt x="6284" y="628649"/>
                  <a:pt x="8361" y="726423"/>
                  <a:pt x="18853" y="823470"/>
                </a:cubicBezTo>
                <a:cubicBezTo>
                  <a:pt x="20989" y="843228"/>
                  <a:pt x="30063" y="861686"/>
                  <a:pt x="37707" y="880031"/>
                </a:cubicBezTo>
                <a:cubicBezTo>
                  <a:pt x="57225" y="926874"/>
                  <a:pt x="92934" y="983742"/>
                  <a:pt x="122548" y="1021433"/>
                </a:cubicBezTo>
                <a:cubicBezTo>
                  <a:pt x="136275" y="1038904"/>
                  <a:pt x="154736" y="1052126"/>
                  <a:pt x="169682" y="1068567"/>
                </a:cubicBezTo>
                <a:cubicBezTo>
                  <a:pt x="216392" y="1119948"/>
                  <a:pt x="274562" y="1208044"/>
                  <a:pt x="329938" y="1238249"/>
                </a:cubicBezTo>
                <a:cubicBezTo>
                  <a:pt x="364503" y="1257103"/>
                  <a:pt x="397526" y="1279111"/>
                  <a:pt x="433633" y="1294810"/>
                </a:cubicBezTo>
                <a:cubicBezTo>
                  <a:pt x="551272" y="1345958"/>
                  <a:pt x="528646" y="1322056"/>
                  <a:pt x="641022" y="1351371"/>
                </a:cubicBezTo>
                <a:cubicBezTo>
                  <a:pt x="682378" y="1362159"/>
                  <a:pt x="722541" y="1377111"/>
                  <a:pt x="763571" y="1389078"/>
                </a:cubicBezTo>
                <a:cubicBezTo>
                  <a:pt x="797965" y="1399110"/>
                  <a:pt x="832701" y="1407931"/>
                  <a:pt x="867266" y="1417358"/>
                </a:cubicBezTo>
                <a:cubicBezTo>
                  <a:pt x="960992" y="1414892"/>
                  <a:pt x="1179124" y="1448150"/>
                  <a:pt x="1300899" y="1379651"/>
                </a:cubicBezTo>
                <a:cubicBezTo>
                  <a:pt x="1328286" y="1364246"/>
                  <a:pt x="1354094" y="1345309"/>
                  <a:pt x="1376313" y="1323090"/>
                </a:cubicBezTo>
                <a:cubicBezTo>
                  <a:pt x="1401647" y="1297756"/>
                  <a:pt x="1423868" y="1268971"/>
                  <a:pt x="1442301" y="1238249"/>
                </a:cubicBezTo>
                <a:cubicBezTo>
                  <a:pt x="1461836" y="1205692"/>
                  <a:pt x="1473724" y="1169119"/>
                  <a:pt x="1489435" y="1134554"/>
                </a:cubicBezTo>
                <a:cubicBezTo>
                  <a:pt x="1492577" y="1106274"/>
                  <a:pt x="1492900" y="1077536"/>
                  <a:pt x="1498862" y="1049713"/>
                </a:cubicBezTo>
                <a:cubicBezTo>
                  <a:pt x="1511797" y="989348"/>
                  <a:pt x="1545996" y="870604"/>
                  <a:pt x="1545996" y="870604"/>
                </a:cubicBezTo>
                <a:cubicBezTo>
                  <a:pt x="1549138" y="817185"/>
                  <a:pt x="1551318" y="763701"/>
                  <a:pt x="1555422" y="710348"/>
                </a:cubicBezTo>
                <a:cubicBezTo>
                  <a:pt x="1558451" y="670966"/>
                  <a:pt x="1567737" y="600933"/>
                  <a:pt x="1574276" y="559519"/>
                </a:cubicBezTo>
                <a:cubicBezTo>
                  <a:pt x="1593812" y="435793"/>
                  <a:pt x="1576634" y="479393"/>
                  <a:pt x="1611983" y="408690"/>
                </a:cubicBezTo>
                <a:cubicBezTo>
                  <a:pt x="1624355" y="353017"/>
                  <a:pt x="1651378" y="285390"/>
                  <a:pt x="1611983" y="229581"/>
                </a:cubicBezTo>
                <a:cubicBezTo>
                  <a:pt x="1589864" y="198245"/>
                  <a:pt x="1552022" y="180747"/>
                  <a:pt x="1517715" y="163594"/>
                </a:cubicBezTo>
                <a:cubicBezTo>
                  <a:pt x="1463435" y="136454"/>
                  <a:pt x="1402313" y="124746"/>
                  <a:pt x="1348033" y="97606"/>
                </a:cubicBezTo>
                <a:cubicBezTo>
                  <a:pt x="1335464" y="91321"/>
                  <a:pt x="1323785" y="82790"/>
                  <a:pt x="1310325" y="78752"/>
                </a:cubicBezTo>
                <a:cubicBezTo>
                  <a:pt x="1292018" y="73260"/>
                  <a:pt x="1272570" y="72745"/>
                  <a:pt x="1253765" y="69326"/>
                </a:cubicBezTo>
                <a:cubicBezTo>
                  <a:pt x="1238001" y="66460"/>
                  <a:pt x="1222467" y="62335"/>
                  <a:pt x="1206631" y="59899"/>
                </a:cubicBezTo>
                <a:cubicBezTo>
                  <a:pt x="1181592" y="56047"/>
                  <a:pt x="1156255" y="54324"/>
                  <a:pt x="1131216" y="50472"/>
                </a:cubicBezTo>
                <a:cubicBezTo>
                  <a:pt x="1115380" y="48036"/>
                  <a:pt x="1099846" y="43911"/>
                  <a:pt x="1084082" y="41045"/>
                </a:cubicBezTo>
                <a:cubicBezTo>
                  <a:pt x="1065277" y="37626"/>
                  <a:pt x="1046264" y="35367"/>
                  <a:pt x="1027521" y="31618"/>
                </a:cubicBezTo>
                <a:cubicBezTo>
                  <a:pt x="1014817" y="29077"/>
                  <a:pt x="1002271" y="25750"/>
                  <a:pt x="989814" y="22191"/>
                </a:cubicBezTo>
                <a:cubicBezTo>
                  <a:pt x="980260" y="19461"/>
                  <a:pt x="971234" y="14920"/>
                  <a:pt x="961534" y="12765"/>
                </a:cubicBezTo>
                <a:cubicBezTo>
                  <a:pt x="942875" y="8619"/>
                  <a:pt x="923716" y="7087"/>
                  <a:pt x="904973" y="3338"/>
                </a:cubicBezTo>
                <a:cubicBezTo>
                  <a:pt x="892269" y="797"/>
                  <a:pt x="867266" y="-6089"/>
                  <a:pt x="876692" y="12765"/>
                </a:cubicBezTo>
                <a:close/>
              </a:path>
            </a:pathLst>
          </a:cu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800" dirty="0">
                <a:solidFill>
                  <a:schemeClr val="tx1"/>
                </a:solidFill>
                <a:effectLst/>
                <a:ea typeface="Times New Roman" panose="02020603050405020304" pitchFamily="18" charset="0"/>
              </a:rPr>
              <a:t>Концепцію Національної програми інформатизації</a:t>
            </a:r>
            <a:endParaRPr lang="uk-UA" sz="1600" dirty="0">
              <a:solidFill>
                <a:schemeClr val="tx1"/>
              </a:solidFill>
              <a:cs typeface="Calibri" panose="020F0502020204030204" pitchFamily="34" charset="0"/>
            </a:endParaRPr>
          </a:p>
        </p:txBody>
      </p:sp>
      <p:sp>
        <p:nvSpPr>
          <p:cNvPr id="6" name="Полілінія: фігура 5">
            <a:extLst>
              <a:ext uri="{FF2B5EF4-FFF2-40B4-BE49-F238E27FC236}">
                <a16:creationId xmlns:a16="http://schemas.microsoft.com/office/drawing/2014/main" xmlns="" id="{E77719D7-EF4C-404D-A06C-1A342D1843C3}"/>
              </a:ext>
            </a:extLst>
          </p:cNvPr>
          <p:cNvSpPr/>
          <p:nvPr/>
        </p:nvSpPr>
        <p:spPr>
          <a:xfrm>
            <a:off x="7665622" y="4795360"/>
            <a:ext cx="2156734" cy="1924724"/>
          </a:xfrm>
          <a:custGeom>
            <a:avLst/>
            <a:gdLst>
              <a:gd name="connsiteX0" fmla="*/ 622170 w 1709059"/>
              <a:gd name="connsiteY0" fmla="*/ 28281 h 1470582"/>
              <a:gd name="connsiteX1" fmla="*/ 622170 w 1709059"/>
              <a:gd name="connsiteY1" fmla="*/ 28281 h 1470582"/>
              <a:gd name="connsiteX2" fmla="*/ 320512 w 1709059"/>
              <a:gd name="connsiteY2" fmla="*/ 226243 h 1470582"/>
              <a:gd name="connsiteX3" fmla="*/ 56562 w 1709059"/>
              <a:gd name="connsiteY3" fmla="*/ 461914 h 1470582"/>
              <a:gd name="connsiteX4" fmla="*/ 9428 w 1709059"/>
              <a:gd name="connsiteY4" fmla="*/ 546755 h 1470582"/>
              <a:gd name="connsiteX5" fmla="*/ 18854 w 1709059"/>
              <a:gd name="connsiteY5" fmla="*/ 744718 h 1470582"/>
              <a:gd name="connsiteX6" fmla="*/ 122549 w 1709059"/>
              <a:gd name="connsiteY6" fmla="*/ 914400 h 1470582"/>
              <a:gd name="connsiteX7" fmla="*/ 207390 w 1709059"/>
              <a:gd name="connsiteY7" fmla="*/ 989815 h 1470582"/>
              <a:gd name="connsiteX8" fmla="*/ 282805 w 1709059"/>
              <a:gd name="connsiteY8" fmla="*/ 1065229 h 1470582"/>
              <a:gd name="connsiteX9" fmla="*/ 377073 w 1709059"/>
              <a:gd name="connsiteY9" fmla="*/ 1121790 h 1470582"/>
              <a:gd name="connsiteX10" fmla="*/ 593889 w 1709059"/>
              <a:gd name="connsiteY10" fmla="*/ 1234911 h 1470582"/>
              <a:gd name="connsiteX11" fmla="*/ 707011 w 1709059"/>
              <a:gd name="connsiteY11" fmla="*/ 1291472 h 1470582"/>
              <a:gd name="connsiteX12" fmla="*/ 763572 w 1709059"/>
              <a:gd name="connsiteY12" fmla="*/ 1319753 h 1470582"/>
              <a:gd name="connsiteX13" fmla="*/ 886120 w 1709059"/>
              <a:gd name="connsiteY13" fmla="*/ 1357460 h 1470582"/>
              <a:gd name="connsiteX14" fmla="*/ 1008669 w 1709059"/>
              <a:gd name="connsiteY14" fmla="*/ 1423448 h 1470582"/>
              <a:gd name="connsiteX15" fmla="*/ 1178351 w 1709059"/>
              <a:gd name="connsiteY15" fmla="*/ 1470582 h 1470582"/>
              <a:gd name="connsiteX16" fmla="*/ 1319753 w 1709059"/>
              <a:gd name="connsiteY16" fmla="*/ 1432874 h 1470582"/>
              <a:gd name="connsiteX17" fmla="*/ 1555423 w 1709059"/>
              <a:gd name="connsiteY17" fmla="*/ 1244338 h 1470582"/>
              <a:gd name="connsiteX18" fmla="*/ 1630838 w 1709059"/>
              <a:gd name="connsiteY18" fmla="*/ 1074656 h 1470582"/>
              <a:gd name="connsiteX19" fmla="*/ 1696825 w 1709059"/>
              <a:gd name="connsiteY19" fmla="*/ 933254 h 1470582"/>
              <a:gd name="connsiteX20" fmla="*/ 1696825 w 1709059"/>
              <a:gd name="connsiteY20" fmla="*/ 678730 h 1470582"/>
              <a:gd name="connsiteX21" fmla="*/ 1668545 w 1709059"/>
              <a:gd name="connsiteY21" fmla="*/ 584462 h 1470582"/>
              <a:gd name="connsiteX22" fmla="*/ 1640265 w 1709059"/>
              <a:gd name="connsiteY22" fmla="*/ 499621 h 1470582"/>
              <a:gd name="connsiteX23" fmla="*/ 1593131 w 1709059"/>
              <a:gd name="connsiteY23" fmla="*/ 433633 h 1470582"/>
              <a:gd name="connsiteX24" fmla="*/ 1423448 w 1709059"/>
              <a:gd name="connsiteY24" fmla="*/ 263951 h 1470582"/>
              <a:gd name="connsiteX25" fmla="*/ 1366887 w 1709059"/>
              <a:gd name="connsiteY25" fmla="*/ 197963 h 1470582"/>
              <a:gd name="connsiteX26" fmla="*/ 1206632 w 1709059"/>
              <a:gd name="connsiteY26" fmla="*/ 56561 h 1470582"/>
              <a:gd name="connsiteX27" fmla="*/ 1140644 w 1709059"/>
              <a:gd name="connsiteY27" fmla="*/ 28281 h 1470582"/>
              <a:gd name="connsiteX28" fmla="*/ 1084083 w 1709059"/>
              <a:gd name="connsiteY28" fmla="*/ 9427 h 1470582"/>
              <a:gd name="connsiteX29" fmla="*/ 942681 w 1709059"/>
              <a:gd name="connsiteY29" fmla="*/ 0 h 1470582"/>
              <a:gd name="connsiteX30" fmla="*/ 735291 w 1709059"/>
              <a:gd name="connsiteY30" fmla="*/ 9427 h 1470582"/>
              <a:gd name="connsiteX31" fmla="*/ 622170 w 1709059"/>
              <a:gd name="connsiteY31" fmla="*/ 28281 h 14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09059" h="1470582">
                <a:moveTo>
                  <a:pt x="622170" y="28281"/>
                </a:moveTo>
                <a:lnTo>
                  <a:pt x="622170" y="28281"/>
                </a:lnTo>
                <a:cubicBezTo>
                  <a:pt x="521617" y="94268"/>
                  <a:pt x="414911" y="151718"/>
                  <a:pt x="320512" y="226243"/>
                </a:cubicBezTo>
                <a:cubicBezTo>
                  <a:pt x="214062" y="310282"/>
                  <a:pt x="133466" y="357544"/>
                  <a:pt x="56562" y="461914"/>
                </a:cubicBezTo>
                <a:cubicBezTo>
                  <a:pt x="37371" y="487959"/>
                  <a:pt x="25139" y="518475"/>
                  <a:pt x="9428" y="546755"/>
                </a:cubicBezTo>
                <a:cubicBezTo>
                  <a:pt x="1945" y="629072"/>
                  <a:pt x="-11279" y="665620"/>
                  <a:pt x="18854" y="744718"/>
                </a:cubicBezTo>
                <a:cubicBezTo>
                  <a:pt x="31370" y="777572"/>
                  <a:pt x="91656" y="881300"/>
                  <a:pt x="122549" y="914400"/>
                </a:cubicBezTo>
                <a:cubicBezTo>
                  <a:pt x="148366" y="942062"/>
                  <a:pt x="179836" y="963882"/>
                  <a:pt x="207390" y="989815"/>
                </a:cubicBezTo>
                <a:cubicBezTo>
                  <a:pt x="233278" y="1014180"/>
                  <a:pt x="254743" y="1043403"/>
                  <a:pt x="282805" y="1065229"/>
                </a:cubicBezTo>
                <a:cubicBezTo>
                  <a:pt x="311731" y="1087727"/>
                  <a:pt x="344903" y="1104243"/>
                  <a:pt x="377073" y="1121790"/>
                </a:cubicBezTo>
                <a:cubicBezTo>
                  <a:pt x="448637" y="1160825"/>
                  <a:pt x="521397" y="1197629"/>
                  <a:pt x="593889" y="1234911"/>
                </a:cubicBezTo>
                <a:cubicBezTo>
                  <a:pt x="631380" y="1254192"/>
                  <a:pt x="669304" y="1272618"/>
                  <a:pt x="707011" y="1291472"/>
                </a:cubicBezTo>
                <a:cubicBezTo>
                  <a:pt x="725865" y="1300899"/>
                  <a:pt x="743425" y="1313554"/>
                  <a:pt x="763572" y="1319753"/>
                </a:cubicBezTo>
                <a:cubicBezTo>
                  <a:pt x="804421" y="1332322"/>
                  <a:pt x="846759" y="1340807"/>
                  <a:pt x="886120" y="1357460"/>
                </a:cubicBezTo>
                <a:cubicBezTo>
                  <a:pt x="928848" y="1375537"/>
                  <a:pt x="965402" y="1406700"/>
                  <a:pt x="1008669" y="1423448"/>
                </a:cubicBezTo>
                <a:cubicBezTo>
                  <a:pt x="1063413" y="1444639"/>
                  <a:pt x="1178351" y="1470582"/>
                  <a:pt x="1178351" y="1470582"/>
                </a:cubicBezTo>
                <a:cubicBezTo>
                  <a:pt x="1225485" y="1458013"/>
                  <a:pt x="1274577" y="1451279"/>
                  <a:pt x="1319753" y="1432874"/>
                </a:cubicBezTo>
                <a:cubicBezTo>
                  <a:pt x="1434381" y="1386174"/>
                  <a:pt x="1466051" y="1333711"/>
                  <a:pt x="1555423" y="1244338"/>
                </a:cubicBezTo>
                <a:cubicBezTo>
                  <a:pt x="1580561" y="1187777"/>
                  <a:pt x="1607851" y="1132125"/>
                  <a:pt x="1630838" y="1074656"/>
                </a:cubicBezTo>
                <a:cubicBezTo>
                  <a:pt x="1675350" y="963376"/>
                  <a:pt x="1651133" y="1009408"/>
                  <a:pt x="1696825" y="933254"/>
                </a:cubicBezTo>
                <a:cubicBezTo>
                  <a:pt x="1710155" y="826614"/>
                  <a:pt x="1715873" y="816826"/>
                  <a:pt x="1696825" y="678730"/>
                </a:cubicBezTo>
                <a:cubicBezTo>
                  <a:pt x="1692342" y="646231"/>
                  <a:pt x="1678424" y="615745"/>
                  <a:pt x="1668545" y="584462"/>
                </a:cubicBezTo>
                <a:cubicBezTo>
                  <a:pt x="1659568" y="556036"/>
                  <a:pt x="1653596" y="526284"/>
                  <a:pt x="1640265" y="499621"/>
                </a:cubicBezTo>
                <a:cubicBezTo>
                  <a:pt x="1628176" y="475444"/>
                  <a:pt x="1610017" y="454741"/>
                  <a:pt x="1593131" y="433633"/>
                </a:cubicBezTo>
                <a:cubicBezTo>
                  <a:pt x="1504459" y="322793"/>
                  <a:pt x="1540563" y="381066"/>
                  <a:pt x="1423448" y="263951"/>
                </a:cubicBezTo>
                <a:cubicBezTo>
                  <a:pt x="1402963" y="243466"/>
                  <a:pt x="1386742" y="219059"/>
                  <a:pt x="1366887" y="197963"/>
                </a:cubicBezTo>
                <a:cubicBezTo>
                  <a:pt x="1316791" y="144736"/>
                  <a:pt x="1270285" y="92934"/>
                  <a:pt x="1206632" y="56561"/>
                </a:cubicBezTo>
                <a:cubicBezTo>
                  <a:pt x="1185854" y="44688"/>
                  <a:pt x="1162980" y="36872"/>
                  <a:pt x="1140644" y="28281"/>
                </a:cubicBezTo>
                <a:cubicBezTo>
                  <a:pt x="1122095" y="21147"/>
                  <a:pt x="1103757" y="12238"/>
                  <a:pt x="1084083" y="9427"/>
                </a:cubicBezTo>
                <a:cubicBezTo>
                  <a:pt x="1037319" y="2746"/>
                  <a:pt x="989815" y="3142"/>
                  <a:pt x="942681" y="0"/>
                </a:cubicBezTo>
                <a:cubicBezTo>
                  <a:pt x="873551" y="3142"/>
                  <a:pt x="804149" y="2541"/>
                  <a:pt x="735291" y="9427"/>
                </a:cubicBezTo>
                <a:cubicBezTo>
                  <a:pt x="523892" y="30567"/>
                  <a:pt x="641023" y="25139"/>
                  <a:pt x="622170" y="28281"/>
                </a:cubicBezTo>
                <a:close/>
              </a:path>
            </a:pathLst>
          </a:cu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tx1"/>
                </a:solidFill>
                <a:ea typeface="Times New Roman" panose="02020603050405020304" pitchFamily="18" charset="0"/>
              </a:rPr>
              <a:t>Р</a:t>
            </a:r>
            <a:r>
              <a:rPr lang="uk-UA" sz="1800" dirty="0">
                <a:solidFill>
                  <a:schemeClr val="tx1"/>
                </a:solidFill>
                <a:effectLst/>
                <a:ea typeface="Times New Roman" panose="02020603050405020304" pitchFamily="18" charset="0"/>
              </a:rPr>
              <a:t>егіональні програми та проекти інформатизації</a:t>
            </a:r>
            <a:endParaRPr lang="uk-UA" sz="1600" dirty="0">
              <a:solidFill>
                <a:schemeClr val="tx1"/>
              </a:solidFill>
              <a:cs typeface="Calibri" panose="020F0502020204030204" pitchFamily="34" charset="0"/>
            </a:endParaRPr>
          </a:p>
        </p:txBody>
      </p:sp>
      <p:sp>
        <p:nvSpPr>
          <p:cNvPr id="7" name="Полілінія: фігура 6">
            <a:extLst>
              <a:ext uri="{FF2B5EF4-FFF2-40B4-BE49-F238E27FC236}">
                <a16:creationId xmlns:a16="http://schemas.microsoft.com/office/drawing/2014/main" xmlns="" id="{886C6DC9-A631-41DB-88E6-52E128C35583}"/>
              </a:ext>
            </a:extLst>
          </p:cNvPr>
          <p:cNvSpPr/>
          <p:nvPr/>
        </p:nvSpPr>
        <p:spPr>
          <a:xfrm>
            <a:off x="9822356" y="3297314"/>
            <a:ext cx="1989848" cy="1828570"/>
          </a:xfrm>
          <a:custGeom>
            <a:avLst/>
            <a:gdLst>
              <a:gd name="connsiteX0" fmla="*/ 1131217 w 1765565"/>
              <a:gd name="connsiteY0" fmla="*/ 48188 h 1622465"/>
              <a:gd name="connsiteX1" fmla="*/ 1131217 w 1765565"/>
              <a:gd name="connsiteY1" fmla="*/ 48188 h 1622465"/>
              <a:gd name="connsiteX2" fmla="*/ 1027522 w 1765565"/>
              <a:gd name="connsiteY2" fmla="*/ 1054 h 1622465"/>
              <a:gd name="connsiteX3" fmla="*/ 697584 w 1765565"/>
              <a:gd name="connsiteY3" fmla="*/ 48188 h 1622465"/>
              <a:gd name="connsiteX4" fmla="*/ 480767 w 1765565"/>
              <a:gd name="connsiteY4" fmla="*/ 133030 h 1622465"/>
              <a:gd name="connsiteX5" fmla="*/ 301658 w 1765565"/>
              <a:gd name="connsiteY5" fmla="*/ 321566 h 1622465"/>
              <a:gd name="connsiteX6" fmla="*/ 235671 w 1765565"/>
              <a:gd name="connsiteY6" fmla="*/ 434687 h 1622465"/>
              <a:gd name="connsiteX7" fmla="*/ 150829 w 1765565"/>
              <a:gd name="connsiteY7" fmla="*/ 708065 h 1622465"/>
              <a:gd name="connsiteX8" fmla="*/ 84842 w 1765565"/>
              <a:gd name="connsiteY8" fmla="*/ 868320 h 1622465"/>
              <a:gd name="connsiteX9" fmla="*/ 75415 w 1765565"/>
              <a:gd name="connsiteY9" fmla="*/ 906027 h 1622465"/>
              <a:gd name="connsiteX10" fmla="*/ 47134 w 1765565"/>
              <a:gd name="connsiteY10" fmla="*/ 943735 h 1622465"/>
              <a:gd name="connsiteX11" fmla="*/ 0 w 1765565"/>
              <a:gd name="connsiteY11" fmla="*/ 1028576 h 1622465"/>
              <a:gd name="connsiteX12" fmla="*/ 75415 w 1765565"/>
              <a:gd name="connsiteY12" fmla="*/ 1254819 h 1622465"/>
              <a:gd name="connsiteX13" fmla="*/ 197963 w 1765565"/>
              <a:gd name="connsiteY13" fmla="*/ 1377368 h 1622465"/>
              <a:gd name="connsiteX14" fmla="*/ 301658 w 1765565"/>
              <a:gd name="connsiteY14" fmla="*/ 1433929 h 1622465"/>
              <a:gd name="connsiteX15" fmla="*/ 499621 w 1765565"/>
              <a:gd name="connsiteY15" fmla="*/ 1481063 h 1622465"/>
              <a:gd name="connsiteX16" fmla="*/ 603316 w 1765565"/>
              <a:gd name="connsiteY16" fmla="*/ 1490489 h 1622465"/>
              <a:gd name="connsiteX17" fmla="*/ 1008669 w 1765565"/>
              <a:gd name="connsiteY17" fmla="*/ 1499916 h 1622465"/>
              <a:gd name="connsiteX18" fmla="*/ 1102937 w 1765565"/>
              <a:gd name="connsiteY18" fmla="*/ 1528197 h 1622465"/>
              <a:gd name="connsiteX19" fmla="*/ 1253765 w 1765565"/>
              <a:gd name="connsiteY19" fmla="*/ 1603611 h 1622465"/>
              <a:gd name="connsiteX20" fmla="*/ 1319753 w 1765565"/>
              <a:gd name="connsiteY20" fmla="*/ 1622465 h 1622465"/>
              <a:gd name="connsiteX21" fmla="*/ 1395167 w 1765565"/>
              <a:gd name="connsiteY21" fmla="*/ 1613038 h 1622465"/>
              <a:gd name="connsiteX22" fmla="*/ 1545996 w 1765565"/>
              <a:gd name="connsiteY22" fmla="*/ 1471636 h 1622465"/>
              <a:gd name="connsiteX23" fmla="*/ 1640264 w 1765565"/>
              <a:gd name="connsiteY23" fmla="*/ 1301953 h 1622465"/>
              <a:gd name="connsiteX24" fmla="*/ 1649691 w 1765565"/>
              <a:gd name="connsiteY24" fmla="*/ 1235966 h 1622465"/>
              <a:gd name="connsiteX25" fmla="*/ 1668545 w 1765565"/>
              <a:gd name="connsiteY25" fmla="*/ 1160551 h 1622465"/>
              <a:gd name="connsiteX26" fmla="*/ 1687398 w 1765565"/>
              <a:gd name="connsiteY26" fmla="*/ 1075710 h 1622465"/>
              <a:gd name="connsiteX27" fmla="*/ 1696825 w 1765565"/>
              <a:gd name="connsiteY27" fmla="*/ 594943 h 1622465"/>
              <a:gd name="connsiteX28" fmla="*/ 1715679 w 1765565"/>
              <a:gd name="connsiteY28" fmla="*/ 519529 h 1622465"/>
              <a:gd name="connsiteX29" fmla="*/ 1753386 w 1765565"/>
              <a:gd name="connsiteY29" fmla="*/ 462968 h 1622465"/>
              <a:gd name="connsiteX30" fmla="*/ 1753386 w 1765565"/>
              <a:gd name="connsiteY30" fmla="*/ 312139 h 1622465"/>
              <a:gd name="connsiteX31" fmla="*/ 1668545 w 1765565"/>
              <a:gd name="connsiteY31" fmla="*/ 236724 h 1622465"/>
              <a:gd name="connsiteX32" fmla="*/ 1564850 w 1765565"/>
              <a:gd name="connsiteY32" fmla="*/ 170737 h 1622465"/>
              <a:gd name="connsiteX33" fmla="*/ 1357460 w 1765565"/>
              <a:gd name="connsiteY33" fmla="*/ 114176 h 1622465"/>
              <a:gd name="connsiteX34" fmla="*/ 1291473 w 1765565"/>
              <a:gd name="connsiteY34" fmla="*/ 104749 h 1622465"/>
              <a:gd name="connsiteX35" fmla="*/ 1197205 w 1765565"/>
              <a:gd name="connsiteY35" fmla="*/ 76469 h 1622465"/>
              <a:gd name="connsiteX36" fmla="*/ 1140644 w 1765565"/>
              <a:gd name="connsiteY36" fmla="*/ 48188 h 1622465"/>
              <a:gd name="connsiteX37" fmla="*/ 1131217 w 1765565"/>
              <a:gd name="connsiteY37" fmla="*/ 48188 h 162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65565" h="1622465">
                <a:moveTo>
                  <a:pt x="1131217" y="48188"/>
                </a:moveTo>
                <a:lnTo>
                  <a:pt x="1131217" y="48188"/>
                </a:lnTo>
                <a:cubicBezTo>
                  <a:pt x="1096652" y="32477"/>
                  <a:pt x="1065343" y="4391"/>
                  <a:pt x="1027522" y="1054"/>
                </a:cubicBezTo>
                <a:cubicBezTo>
                  <a:pt x="955915" y="-5264"/>
                  <a:pt x="782539" y="17604"/>
                  <a:pt x="697584" y="48188"/>
                </a:cubicBezTo>
                <a:cubicBezTo>
                  <a:pt x="287424" y="195845"/>
                  <a:pt x="806133" y="35419"/>
                  <a:pt x="480767" y="133030"/>
                </a:cubicBezTo>
                <a:cubicBezTo>
                  <a:pt x="396590" y="206684"/>
                  <a:pt x="376452" y="217685"/>
                  <a:pt x="301658" y="321566"/>
                </a:cubicBezTo>
                <a:cubicBezTo>
                  <a:pt x="276151" y="356992"/>
                  <a:pt x="257667" y="396980"/>
                  <a:pt x="235671" y="434687"/>
                </a:cubicBezTo>
                <a:cubicBezTo>
                  <a:pt x="209174" y="553920"/>
                  <a:pt x="210755" y="562529"/>
                  <a:pt x="150829" y="708065"/>
                </a:cubicBezTo>
                <a:cubicBezTo>
                  <a:pt x="128833" y="761483"/>
                  <a:pt x="98854" y="812275"/>
                  <a:pt x="84842" y="868320"/>
                </a:cubicBezTo>
                <a:cubicBezTo>
                  <a:pt x="81700" y="880889"/>
                  <a:pt x="81209" y="894439"/>
                  <a:pt x="75415" y="906027"/>
                </a:cubicBezTo>
                <a:cubicBezTo>
                  <a:pt x="68388" y="920080"/>
                  <a:pt x="56266" y="930950"/>
                  <a:pt x="47134" y="943735"/>
                </a:cubicBezTo>
                <a:cubicBezTo>
                  <a:pt x="21681" y="979370"/>
                  <a:pt x="23873" y="980830"/>
                  <a:pt x="0" y="1028576"/>
                </a:cubicBezTo>
                <a:cubicBezTo>
                  <a:pt x="18610" y="1121626"/>
                  <a:pt x="15716" y="1181854"/>
                  <a:pt x="75415" y="1254819"/>
                </a:cubicBezTo>
                <a:cubicBezTo>
                  <a:pt x="111997" y="1299531"/>
                  <a:pt x="152669" y="1341510"/>
                  <a:pt x="197963" y="1377368"/>
                </a:cubicBezTo>
                <a:cubicBezTo>
                  <a:pt x="228833" y="1401807"/>
                  <a:pt x="265753" y="1417772"/>
                  <a:pt x="301658" y="1433929"/>
                </a:cubicBezTo>
                <a:cubicBezTo>
                  <a:pt x="365947" y="1462859"/>
                  <a:pt x="429956" y="1471976"/>
                  <a:pt x="499621" y="1481063"/>
                </a:cubicBezTo>
                <a:cubicBezTo>
                  <a:pt x="534037" y="1485552"/>
                  <a:pt x="568632" y="1489204"/>
                  <a:pt x="603316" y="1490489"/>
                </a:cubicBezTo>
                <a:cubicBezTo>
                  <a:pt x="738378" y="1495491"/>
                  <a:pt x="873551" y="1496774"/>
                  <a:pt x="1008669" y="1499916"/>
                </a:cubicBezTo>
                <a:cubicBezTo>
                  <a:pt x="1040092" y="1509343"/>
                  <a:pt x="1072153" y="1516856"/>
                  <a:pt x="1102937" y="1528197"/>
                </a:cubicBezTo>
                <a:cubicBezTo>
                  <a:pt x="1343855" y="1616957"/>
                  <a:pt x="1052095" y="1517180"/>
                  <a:pt x="1253765" y="1603611"/>
                </a:cubicBezTo>
                <a:cubicBezTo>
                  <a:pt x="1274792" y="1612622"/>
                  <a:pt x="1297757" y="1616180"/>
                  <a:pt x="1319753" y="1622465"/>
                </a:cubicBezTo>
                <a:cubicBezTo>
                  <a:pt x="1344891" y="1619323"/>
                  <a:pt x="1371446" y="1621933"/>
                  <a:pt x="1395167" y="1613038"/>
                </a:cubicBezTo>
                <a:cubicBezTo>
                  <a:pt x="1469276" y="1585247"/>
                  <a:pt x="1500158" y="1533844"/>
                  <a:pt x="1545996" y="1471636"/>
                </a:cubicBezTo>
                <a:cubicBezTo>
                  <a:pt x="1607929" y="1387585"/>
                  <a:pt x="1599493" y="1393689"/>
                  <a:pt x="1640264" y="1301953"/>
                </a:cubicBezTo>
                <a:cubicBezTo>
                  <a:pt x="1643406" y="1279957"/>
                  <a:pt x="1645333" y="1257753"/>
                  <a:pt x="1649691" y="1235966"/>
                </a:cubicBezTo>
                <a:cubicBezTo>
                  <a:pt x="1654773" y="1210557"/>
                  <a:pt x="1662610" y="1185774"/>
                  <a:pt x="1668545" y="1160551"/>
                </a:cubicBezTo>
                <a:cubicBezTo>
                  <a:pt x="1675180" y="1132351"/>
                  <a:pt x="1681114" y="1103990"/>
                  <a:pt x="1687398" y="1075710"/>
                </a:cubicBezTo>
                <a:cubicBezTo>
                  <a:pt x="1690540" y="915454"/>
                  <a:pt x="1688685" y="755023"/>
                  <a:pt x="1696825" y="594943"/>
                </a:cubicBezTo>
                <a:cubicBezTo>
                  <a:pt x="1698141" y="569065"/>
                  <a:pt x="1705472" y="543346"/>
                  <a:pt x="1715679" y="519529"/>
                </a:cubicBezTo>
                <a:cubicBezTo>
                  <a:pt x="1724605" y="498702"/>
                  <a:pt x="1740817" y="481822"/>
                  <a:pt x="1753386" y="462968"/>
                </a:cubicBezTo>
                <a:cubicBezTo>
                  <a:pt x="1760796" y="418507"/>
                  <a:pt x="1776625" y="353969"/>
                  <a:pt x="1753386" y="312139"/>
                </a:cubicBezTo>
                <a:cubicBezTo>
                  <a:pt x="1735010" y="279063"/>
                  <a:pt x="1698815" y="259427"/>
                  <a:pt x="1668545" y="236724"/>
                </a:cubicBezTo>
                <a:cubicBezTo>
                  <a:pt x="1635769" y="212142"/>
                  <a:pt x="1601811" y="188414"/>
                  <a:pt x="1564850" y="170737"/>
                </a:cubicBezTo>
                <a:cubicBezTo>
                  <a:pt x="1503137" y="141223"/>
                  <a:pt x="1424746" y="126050"/>
                  <a:pt x="1357460" y="114176"/>
                </a:cubicBezTo>
                <a:cubicBezTo>
                  <a:pt x="1335579" y="110315"/>
                  <a:pt x="1313334" y="108724"/>
                  <a:pt x="1291473" y="104749"/>
                </a:cubicBezTo>
                <a:cubicBezTo>
                  <a:pt x="1266959" y="100292"/>
                  <a:pt x="1216246" y="84403"/>
                  <a:pt x="1197205" y="76469"/>
                </a:cubicBezTo>
                <a:cubicBezTo>
                  <a:pt x="1177747" y="68362"/>
                  <a:pt x="1159071" y="58425"/>
                  <a:pt x="1140644" y="48188"/>
                </a:cubicBezTo>
                <a:cubicBezTo>
                  <a:pt x="1130740" y="42686"/>
                  <a:pt x="1132788" y="48188"/>
                  <a:pt x="1131217" y="48188"/>
                </a:cubicBezTo>
                <a:close/>
              </a:path>
            </a:pathLst>
          </a:cu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tx1"/>
                </a:solidFill>
                <a:ea typeface="Times New Roman" panose="02020603050405020304" pitchFamily="18" charset="0"/>
              </a:rPr>
              <a:t>П</a:t>
            </a:r>
            <a:r>
              <a:rPr lang="uk-UA" sz="1800" dirty="0">
                <a:solidFill>
                  <a:schemeClr val="tx1"/>
                </a:solidFill>
                <a:effectLst/>
                <a:ea typeface="Times New Roman" panose="02020603050405020304" pitchFamily="18" charset="0"/>
              </a:rPr>
              <a:t>рограми та проекти інформатизації органів місцевого самоврядування</a:t>
            </a:r>
            <a:endParaRPr lang="uk-UA" sz="1600" dirty="0">
              <a:solidFill>
                <a:schemeClr val="tx1"/>
              </a:solidFill>
              <a:cs typeface="Calibri" panose="020F0502020204030204" pitchFamily="34" charset="0"/>
            </a:endParaRPr>
          </a:p>
        </p:txBody>
      </p:sp>
      <p:sp>
        <p:nvSpPr>
          <p:cNvPr id="8" name="Полілінія: фігура 7">
            <a:extLst>
              <a:ext uri="{FF2B5EF4-FFF2-40B4-BE49-F238E27FC236}">
                <a16:creationId xmlns:a16="http://schemas.microsoft.com/office/drawing/2014/main" xmlns="" id="{AD10CA7A-C21B-423B-945F-A6BF3D71AA4B}"/>
              </a:ext>
            </a:extLst>
          </p:cNvPr>
          <p:cNvSpPr/>
          <p:nvPr/>
        </p:nvSpPr>
        <p:spPr>
          <a:xfrm>
            <a:off x="2978122" y="4795360"/>
            <a:ext cx="2156734" cy="1827380"/>
          </a:xfrm>
          <a:custGeom>
            <a:avLst/>
            <a:gdLst>
              <a:gd name="connsiteX0" fmla="*/ 1131216 w 1913641"/>
              <a:gd name="connsiteY0" fmla="*/ 84841 h 1621410"/>
              <a:gd name="connsiteX1" fmla="*/ 1131216 w 1913641"/>
              <a:gd name="connsiteY1" fmla="*/ 84841 h 1621410"/>
              <a:gd name="connsiteX2" fmla="*/ 989814 w 1913641"/>
              <a:gd name="connsiteY2" fmla="*/ 28280 h 1621410"/>
              <a:gd name="connsiteX3" fmla="*/ 791851 w 1913641"/>
              <a:gd name="connsiteY3" fmla="*/ 0 h 1621410"/>
              <a:gd name="connsiteX4" fmla="*/ 320511 w 1913641"/>
              <a:gd name="connsiteY4" fmla="*/ 179109 h 1621410"/>
              <a:gd name="connsiteX5" fmla="*/ 113121 w 1913641"/>
              <a:gd name="connsiteY5" fmla="*/ 358218 h 1621410"/>
              <a:gd name="connsiteX6" fmla="*/ 28280 w 1913641"/>
              <a:gd name="connsiteY6" fmla="*/ 593889 h 1621410"/>
              <a:gd name="connsiteX7" fmla="*/ 0 w 1913641"/>
              <a:gd name="connsiteY7" fmla="*/ 707010 h 1621410"/>
              <a:gd name="connsiteX8" fmla="*/ 9426 w 1913641"/>
              <a:gd name="connsiteY8" fmla="*/ 1027522 h 1621410"/>
              <a:gd name="connsiteX9" fmla="*/ 18853 w 1913641"/>
              <a:gd name="connsiteY9" fmla="*/ 1084082 h 1621410"/>
              <a:gd name="connsiteX10" fmla="*/ 56560 w 1913641"/>
              <a:gd name="connsiteY10" fmla="*/ 1178350 h 1621410"/>
              <a:gd name="connsiteX11" fmla="*/ 169682 w 1913641"/>
              <a:gd name="connsiteY11" fmla="*/ 1300899 h 1621410"/>
              <a:gd name="connsiteX12" fmla="*/ 509047 w 1913641"/>
              <a:gd name="connsiteY12" fmla="*/ 1395167 h 1621410"/>
              <a:gd name="connsiteX13" fmla="*/ 650449 w 1913641"/>
              <a:gd name="connsiteY13" fmla="*/ 1414021 h 1621410"/>
              <a:gd name="connsiteX14" fmla="*/ 867266 w 1913641"/>
              <a:gd name="connsiteY14" fmla="*/ 1470581 h 1621410"/>
              <a:gd name="connsiteX15" fmla="*/ 980387 w 1913641"/>
              <a:gd name="connsiteY15" fmla="*/ 1508289 h 1621410"/>
              <a:gd name="connsiteX16" fmla="*/ 1074655 w 1913641"/>
              <a:gd name="connsiteY16" fmla="*/ 1517715 h 1621410"/>
              <a:gd name="connsiteX17" fmla="*/ 1206631 w 1913641"/>
              <a:gd name="connsiteY17" fmla="*/ 1555423 h 1621410"/>
              <a:gd name="connsiteX18" fmla="*/ 1272618 w 1913641"/>
              <a:gd name="connsiteY18" fmla="*/ 1583703 h 1621410"/>
              <a:gd name="connsiteX19" fmla="*/ 1310325 w 1913641"/>
              <a:gd name="connsiteY19" fmla="*/ 1602557 h 1621410"/>
              <a:gd name="connsiteX20" fmla="*/ 1385740 w 1913641"/>
              <a:gd name="connsiteY20" fmla="*/ 1621410 h 1621410"/>
              <a:gd name="connsiteX21" fmla="*/ 1545996 w 1913641"/>
              <a:gd name="connsiteY21" fmla="*/ 1564849 h 1621410"/>
              <a:gd name="connsiteX22" fmla="*/ 1706251 w 1913641"/>
              <a:gd name="connsiteY22" fmla="*/ 1366886 h 1621410"/>
              <a:gd name="connsiteX23" fmla="*/ 1781666 w 1913641"/>
              <a:gd name="connsiteY23" fmla="*/ 1272618 h 1621410"/>
              <a:gd name="connsiteX24" fmla="*/ 1819373 w 1913641"/>
              <a:gd name="connsiteY24" fmla="*/ 1197204 h 1621410"/>
              <a:gd name="connsiteX25" fmla="*/ 1866507 w 1913641"/>
              <a:gd name="connsiteY25" fmla="*/ 1046375 h 1621410"/>
              <a:gd name="connsiteX26" fmla="*/ 1894787 w 1913641"/>
              <a:gd name="connsiteY26" fmla="*/ 857839 h 1621410"/>
              <a:gd name="connsiteX27" fmla="*/ 1913641 w 1913641"/>
              <a:gd name="connsiteY27" fmla="*/ 622169 h 1621410"/>
              <a:gd name="connsiteX28" fmla="*/ 1875934 w 1913641"/>
              <a:gd name="connsiteY28" fmla="*/ 405352 h 1621410"/>
              <a:gd name="connsiteX29" fmla="*/ 1838226 w 1913641"/>
              <a:gd name="connsiteY29" fmla="*/ 348792 h 1621410"/>
              <a:gd name="connsiteX30" fmla="*/ 1800519 w 1913641"/>
              <a:gd name="connsiteY30" fmla="*/ 301658 h 1621410"/>
              <a:gd name="connsiteX31" fmla="*/ 1725105 w 1913641"/>
              <a:gd name="connsiteY31" fmla="*/ 263950 h 1621410"/>
              <a:gd name="connsiteX32" fmla="*/ 1517715 w 1913641"/>
              <a:gd name="connsiteY32" fmla="*/ 226243 h 1621410"/>
              <a:gd name="connsiteX33" fmla="*/ 1432874 w 1913641"/>
              <a:gd name="connsiteY33" fmla="*/ 216816 h 1621410"/>
              <a:gd name="connsiteX34" fmla="*/ 1253765 w 1913641"/>
              <a:gd name="connsiteY34" fmla="*/ 197963 h 1621410"/>
              <a:gd name="connsiteX35" fmla="*/ 1216057 w 1913641"/>
              <a:gd name="connsiteY35" fmla="*/ 179109 h 1621410"/>
              <a:gd name="connsiteX36" fmla="*/ 1187777 w 1913641"/>
              <a:gd name="connsiteY36" fmla="*/ 150829 h 1621410"/>
              <a:gd name="connsiteX37" fmla="*/ 1159497 w 1913641"/>
              <a:gd name="connsiteY37" fmla="*/ 131975 h 1621410"/>
              <a:gd name="connsiteX38" fmla="*/ 1131216 w 1913641"/>
              <a:gd name="connsiteY38" fmla="*/ 84841 h 162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13641" h="1621410">
                <a:moveTo>
                  <a:pt x="1131216" y="84841"/>
                </a:moveTo>
                <a:lnTo>
                  <a:pt x="1131216" y="84841"/>
                </a:lnTo>
                <a:cubicBezTo>
                  <a:pt x="1084082" y="65987"/>
                  <a:pt x="1038487" y="42702"/>
                  <a:pt x="989814" y="28280"/>
                </a:cubicBezTo>
                <a:cubicBezTo>
                  <a:pt x="947463" y="15732"/>
                  <a:pt x="841116" y="5474"/>
                  <a:pt x="791851" y="0"/>
                </a:cubicBezTo>
                <a:cubicBezTo>
                  <a:pt x="569890" y="47562"/>
                  <a:pt x="615534" y="28319"/>
                  <a:pt x="320511" y="179109"/>
                </a:cubicBezTo>
                <a:cubicBezTo>
                  <a:pt x="275115" y="202312"/>
                  <a:pt x="132701" y="340145"/>
                  <a:pt x="113121" y="358218"/>
                </a:cubicBezTo>
                <a:cubicBezTo>
                  <a:pt x="81077" y="441532"/>
                  <a:pt x="53165" y="508567"/>
                  <a:pt x="28280" y="593889"/>
                </a:cubicBezTo>
                <a:cubicBezTo>
                  <a:pt x="17397" y="631202"/>
                  <a:pt x="9427" y="669303"/>
                  <a:pt x="0" y="707010"/>
                </a:cubicBezTo>
                <a:cubicBezTo>
                  <a:pt x="3142" y="813847"/>
                  <a:pt x="4089" y="920772"/>
                  <a:pt x="9426" y="1027522"/>
                </a:cubicBezTo>
                <a:cubicBezTo>
                  <a:pt x="10380" y="1046612"/>
                  <a:pt x="13152" y="1065839"/>
                  <a:pt x="18853" y="1084082"/>
                </a:cubicBezTo>
                <a:cubicBezTo>
                  <a:pt x="28948" y="1116385"/>
                  <a:pt x="37233" y="1150568"/>
                  <a:pt x="56560" y="1178350"/>
                </a:cubicBezTo>
                <a:cubicBezTo>
                  <a:pt x="88307" y="1223986"/>
                  <a:pt x="119548" y="1276876"/>
                  <a:pt x="169682" y="1300899"/>
                </a:cubicBezTo>
                <a:cubicBezTo>
                  <a:pt x="275560" y="1351632"/>
                  <a:pt x="394763" y="1368277"/>
                  <a:pt x="509047" y="1395167"/>
                </a:cubicBezTo>
                <a:cubicBezTo>
                  <a:pt x="555334" y="1406058"/>
                  <a:pt x="603315" y="1407736"/>
                  <a:pt x="650449" y="1414021"/>
                </a:cubicBezTo>
                <a:cubicBezTo>
                  <a:pt x="722721" y="1432874"/>
                  <a:pt x="796408" y="1446961"/>
                  <a:pt x="867266" y="1470581"/>
                </a:cubicBezTo>
                <a:cubicBezTo>
                  <a:pt x="904973" y="1483150"/>
                  <a:pt x="941629" y="1499480"/>
                  <a:pt x="980387" y="1508289"/>
                </a:cubicBezTo>
                <a:cubicBezTo>
                  <a:pt x="1011181" y="1515288"/>
                  <a:pt x="1043232" y="1514573"/>
                  <a:pt x="1074655" y="1517715"/>
                </a:cubicBezTo>
                <a:cubicBezTo>
                  <a:pt x="1138219" y="1530428"/>
                  <a:pt x="1130407" y="1526839"/>
                  <a:pt x="1206631" y="1555423"/>
                </a:cubicBezTo>
                <a:cubicBezTo>
                  <a:pt x="1229038" y="1563826"/>
                  <a:pt x="1250832" y="1573800"/>
                  <a:pt x="1272618" y="1583703"/>
                </a:cubicBezTo>
                <a:cubicBezTo>
                  <a:pt x="1285411" y="1589518"/>
                  <a:pt x="1296993" y="1598113"/>
                  <a:pt x="1310325" y="1602557"/>
                </a:cubicBezTo>
                <a:cubicBezTo>
                  <a:pt x="1334907" y="1610751"/>
                  <a:pt x="1360602" y="1615126"/>
                  <a:pt x="1385740" y="1621410"/>
                </a:cubicBezTo>
                <a:cubicBezTo>
                  <a:pt x="1439159" y="1602556"/>
                  <a:pt x="1498058" y="1595032"/>
                  <a:pt x="1545996" y="1564849"/>
                </a:cubicBezTo>
                <a:cubicBezTo>
                  <a:pt x="1601105" y="1530151"/>
                  <a:pt x="1666816" y="1419467"/>
                  <a:pt x="1706251" y="1366886"/>
                </a:cubicBezTo>
                <a:cubicBezTo>
                  <a:pt x="1730395" y="1334693"/>
                  <a:pt x="1759344" y="1306100"/>
                  <a:pt x="1781666" y="1272618"/>
                </a:cubicBezTo>
                <a:cubicBezTo>
                  <a:pt x="1797256" y="1249233"/>
                  <a:pt x="1808672" y="1223192"/>
                  <a:pt x="1819373" y="1197204"/>
                </a:cubicBezTo>
                <a:cubicBezTo>
                  <a:pt x="1835944" y="1156959"/>
                  <a:pt x="1854000" y="1090149"/>
                  <a:pt x="1866507" y="1046375"/>
                </a:cubicBezTo>
                <a:cubicBezTo>
                  <a:pt x="1895933" y="810974"/>
                  <a:pt x="1848747" y="1180126"/>
                  <a:pt x="1894787" y="857839"/>
                </a:cubicBezTo>
                <a:cubicBezTo>
                  <a:pt x="1906446" y="776223"/>
                  <a:pt x="1908336" y="707053"/>
                  <a:pt x="1913641" y="622169"/>
                </a:cubicBezTo>
                <a:cubicBezTo>
                  <a:pt x="1901072" y="549897"/>
                  <a:pt x="1895442" y="476068"/>
                  <a:pt x="1875934" y="405352"/>
                </a:cubicBezTo>
                <a:cubicBezTo>
                  <a:pt x="1869908" y="383509"/>
                  <a:pt x="1851554" y="367117"/>
                  <a:pt x="1838226" y="348792"/>
                </a:cubicBezTo>
                <a:cubicBezTo>
                  <a:pt x="1826392" y="332520"/>
                  <a:pt x="1816615" y="313730"/>
                  <a:pt x="1800519" y="301658"/>
                </a:cubicBezTo>
                <a:cubicBezTo>
                  <a:pt x="1778035" y="284795"/>
                  <a:pt x="1752371" y="270766"/>
                  <a:pt x="1725105" y="263950"/>
                </a:cubicBezTo>
                <a:cubicBezTo>
                  <a:pt x="1575396" y="226523"/>
                  <a:pt x="1655493" y="240746"/>
                  <a:pt x="1517715" y="226243"/>
                </a:cubicBezTo>
                <a:lnTo>
                  <a:pt x="1432874" y="216816"/>
                </a:lnTo>
                <a:cubicBezTo>
                  <a:pt x="1263787" y="200713"/>
                  <a:pt x="1377071" y="215579"/>
                  <a:pt x="1253765" y="197963"/>
                </a:cubicBezTo>
                <a:cubicBezTo>
                  <a:pt x="1241196" y="191678"/>
                  <a:pt x="1227492" y="187277"/>
                  <a:pt x="1216057" y="179109"/>
                </a:cubicBezTo>
                <a:cubicBezTo>
                  <a:pt x="1205209" y="171360"/>
                  <a:pt x="1198018" y="159364"/>
                  <a:pt x="1187777" y="150829"/>
                </a:cubicBezTo>
                <a:cubicBezTo>
                  <a:pt x="1179073" y="143576"/>
                  <a:pt x="1168924" y="138260"/>
                  <a:pt x="1159497" y="131975"/>
                </a:cubicBezTo>
                <a:cubicBezTo>
                  <a:pt x="1136199" y="85380"/>
                  <a:pt x="1135930" y="92697"/>
                  <a:pt x="1131216" y="84841"/>
                </a:cubicBezTo>
                <a:close/>
              </a:path>
            </a:pathLst>
          </a:cu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tx1"/>
                </a:solidFill>
                <a:ea typeface="Times New Roman" panose="02020603050405020304" pitchFamily="18" charset="0"/>
              </a:rPr>
              <a:t>С</a:t>
            </a:r>
            <a:r>
              <a:rPr lang="uk-UA" sz="1800" dirty="0">
                <a:solidFill>
                  <a:schemeClr val="tx1"/>
                </a:solidFill>
                <a:effectLst/>
                <a:ea typeface="Times New Roman" panose="02020603050405020304" pitchFamily="18" charset="0"/>
              </a:rPr>
              <a:t>укупність державних програм з інформатизації</a:t>
            </a:r>
            <a:endParaRPr lang="uk-UA" sz="1800" dirty="0">
              <a:solidFill>
                <a:schemeClr val="tx1"/>
              </a:solidFill>
              <a:cs typeface="Calibri" panose="020F0502020204030204" pitchFamily="34" charset="0"/>
            </a:endParaRPr>
          </a:p>
        </p:txBody>
      </p:sp>
      <p:sp>
        <p:nvSpPr>
          <p:cNvPr id="9" name="Полілінія: фігура 8">
            <a:extLst>
              <a:ext uri="{FF2B5EF4-FFF2-40B4-BE49-F238E27FC236}">
                <a16:creationId xmlns:a16="http://schemas.microsoft.com/office/drawing/2014/main" xmlns="" id="{B3323130-D6C4-413B-B99E-28BC06F8679F}"/>
              </a:ext>
            </a:extLst>
          </p:cNvPr>
          <p:cNvSpPr/>
          <p:nvPr/>
        </p:nvSpPr>
        <p:spPr>
          <a:xfrm>
            <a:off x="5206746" y="3268686"/>
            <a:ext cx="2271860" cy="1924725"/>
          </a:xfrm>
          <a:custGeom>
            <a:avLst/>
            <a:gdLst>
              <a:gd name="connsiteX0" fmla="*/ 1291472 w 2027038"/>
              <a:gd name="connsiteY0" fmla="*/ 12584 h 1822531"/>
              <a:gd name="connsiteX1" fmla="*/ 1291472 w 2027038"/>
              <a:gd name="connsiteY1" fmla="*/ 12584 h 1822531"/>
              <a:gd name="connsiteX2" fmla="*/ 1027522 w 2027038"/>
              <a:gd name="connsiteY2" fmla="*/ 3158 h 1822531"/>
              <a:gd name="connsiteX3" fmla="*/ 631596 w 2027038"/>
              <a:gd name="connsiteY3" fmla="*/ 106852 h 1822531"/>
              <a:gd name="connsiteX4" fmla="*/ 405353 w 2027038"/>
              <a:gd name="connsiteY4" fmla="*/ 323669 h 1822531"/>
              <a:gd name="connsiteX5" fmla="*/ 301658 w 2027038"/>
              <a:gd name="connsiteY5" fmla="*/ 446217 h 1822531"/>
              <a:gd name="connsiteX6" fmla="*/ 188536 w 2027038"/>
              <a:gd name="connsiteY6" fmla="*/ 559339 h 1822531"/>
              <a:gd name="connsiteX7" fmla="*/ 84841 w 2027038"/>
              <a:gd name="connsiteY7" fmla="*/ 795009 h 1822531"/>
              <a:gd name="connsiteX8" fmla="*/ 0 w 2027038"/>
              <a:gd name="connsiteY8" fmla="*/ 1087240 h 1822531"/>
              <a:gd name="connsiteX9" fmla="*/ 65988 w 2027038"/>
              <a:gd name="connsiteY9" fmla="*/ 1379471 h 1822531"/>
              <a:gd name="connsiteX10" fmla="*/ 150829 w 2027038"/>
              <a:gd name="connsiteY10" fmla="*/ 1473739 h 1822531"/>
              <a:gd name="connsiteX11" fmla="*/ 245097 w 2027038"/>
              <a:gd name="connsiteY11" fmla="*/ 1568007 h 1822531"/>
              <a:gd name="connsiteX12" fmla="*/ 537328 w 2027038"/>
              <a:gd name="connsiteY12" fmla="*/ 1652848 h 1822531"/>
              <a:gd name="connsiteX13" fmla="*/ 697584 w 2027038"/>
              <a:gd name="connsiteY13" fmla="*/ 1671702 h 1822531"/>
              <a:gd name="connsiteX14" fmla="*/ 886120 w 2027038"/>
              <a:gd name="connsiteY14" fmla="*/ 1709409 h 1822531"/>
              <a:gd name="connsiteX15" fmla="*/ 1084083 w 2027038"/>
              <a:gd name="connsiteY15" fmla="*/ 1813104 h 1822531"/>
              <a:gd name="connsiteX16" fmla="*/ 1131217 w 2027038"/>
              <a:gd name="connsiteY16" fmla="*/ 1822531 h 1822531"/>
              <a:gd name="connsiteX17" fmla="*/ 1480008 w 2027038"/>
              <a:gd name="connsiteY17" fmla="*/ 1775397 h 1822531"/>
              <a:gd name="connsiteX18" fmla="*/ 1602557 w 2027038"/>
              <a:gd name="connsiteY18" fmla="*/ 1728263 h 1822531"/>
              <a:gd name="connsiteX19" fmla="*/ 1762812 w 2027038"/>
              <a:gd name="connsiteY19" fmla="*/ 1633995 h 1822531"/>
              <a:gd name="connsiteX20" fmla="*/ 1894788 w 2027038"/>
              <a:gd name="connsiteY20" fmla="*/ 1520873 h 1822531"/>
              <a:gd name="connsiteX21" fmla="*/ 1989056 w 2027038"/>
              <a:gd name="connsiteY21" fmla="*/ 1332337 h 1822531"/>
              <a:gd name="connsiteX22" fmla="*/ 2017336 w 2027038"/>
              <a:gd name="connsiteY22" fmla="*/ 1238069 h 1822531"/>
              <a:gd name="connsiteX23" fmla="*/ 1998483 w 2027038"/>
              <a:gd name="connsiteY23" fmla="*/ 955265 h 1822531"/>
              <a:gd name="connsiteX24" fmla="*/ 1875934 w 2027038"/>
              <a:gd name="connsiteY24" fmla="*/ 634753 h 1822531"/>
              <a:gd name="connsiteX25" fmla="*/ 1828800 w 2027038"/>
              <a:gd name="connsiteY25" fmla="*/ 578193 h 1822531"/>
              <a:gd name="connsiteX26" fmla="*/ 1593130 w 2027038"/>
              <a:gd name="connsiteY26" fmla="*/ 314242 h 1822531"/>
              <a:gd name="connsiteX27" fmla="*/ 1564850 w 2027038"/>
              <a:gd name="connsiteY27" fmla="*/ 267108 h 1822531"/>
              <a:gd name="connsiteX28" fmla="*/ 1517716 w 2027038"/>
              <a:gd name="connsiteY28" fmla="*/ 182267 h 1822531"/>
              <a:gd name="connsiteX29" fmla="*/ 1480008 w 2027038"/>
              <a:gd name="connsiteY29" fmla="*/ 125706 h 1822531"/>
              <a:gd name="connsiteX30" fmla="*/ 1442301 w 2027038"/>
              <a:gd name="connsiteY30" fmla="*/ 106852 h 1822531"/>
              <a:gd name="connsiteX31" fmla="*/ 1423448 w 2027038"/>
              <a:gd name="connsiteY31" fmla="*/ 78572 h 1822531"/>
              <a:gd name="connsiteX32" fmla="*/ 1376314 w 2027038"/>
              <a:gd name="connsiteY32" fmla="*/ 59718 h 1822531"/>
              <a:gd name="connsiteX33" fmla="*/ 1291472 w 2027038"/>
              <a:gd name="connsiteY33" fmla="*/ 12584 h 18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27038" h="1822531">
                <a:moveTo>
                  <a:pt x="1291472" y="12584"/>
                </a:moveTo>
                <a:lnTo>
                  <a:pt x="1291472" y="12584"/>
                </a:lnTo>
                <a:cubicBezTo>
                  <a:pt x="1203489" y="9442"/>
                  <a:pt x="1115006" y="-6719"/>
                  <a:pt x="1027522" y="3158"/>
                </a:cubicBezTo>
                <a:cubicBezTo>
                  <a:pt x="842748" y="24020"/>
                  <a:pt x="770181" y="54883"/>
                  <a:pt x="631596" y="106852"/>
                </a:cubicBezTo>
                <a:cubicBezTo>
                  <a:pt x="545315" y="185289"/>
                  <a:pt x="486532" y="235725"/>
                  <a:pt x="405353" y="323669"/>
                </a:cubicBezTo>
                <a:cubicBezTo>
                  <a:pt x="369058" y="362989"/>
                  <a:pt x="337888" y="406837"/>
                  <a:pt x="301658" y="446217"/>
                </a:cubicBezTo>
                <a:cubicBezTo>
                  <a:pt x="265553" y="485461"/>
                  <a:pt x="221636" y="517529"/>
                  <a:pt x="188536" y="559339"/>
                </a:cubicBezTo>
                <a:cubicBezTo>
                  <a:pt x="116319" y="650561"/>
                  <a:pt x="120403" y="688323"/>
                  <a:pt x="84841" y="795009"/>
                </a:cubicBezTo>
                <a:cubicBezTo>
                  <a:pt x="2815" y="1041085"/>
                  <a:pt x="33104" y="905172"/>
                  <a:pt x="0" y="1087240"/>
                </a:cubicBezTo>
                <a:cubicBezTo>
                  <a:pt x="10133" y="1151412"/>
                  <a:pt x="25178" y="1310408"/>
                  <a:pt x="65988" y="1379471"/>
                </a:cubicBezTo>
                <a:cubicBezTo>
                  <a:pt x="87494" y="1415867"/>
                  <a:pt x="121712" y="1443090"/>
                  <a:pt x="150829" y="1473739"/>
                </a:cubicBezTo>
                <a:cubicBezTo>
                  <a:pt x="181436" y="1505957"/>
                  <a:pt x="208936" y="1542178"/>
                  <a:pt x="245097" y="1568007"/>
                </a:cubicBezTo>
                <a:cubicBezTo>
                  <a:pt x="318134" y="1620176"/>
                  <a:pt x="461798" y="1643962"/>
                  <a:pt x="537328" y="1652848"/>
                </a:cubicBezTo>
                <a:cubicBezTo>
                  <a:pt x="590747" y="1659133"/>
                  <a:pt x="644337" y="1664095"/>
                  <a:pt x="697584" y="1671702"/>
                </a:cubicBezTo>
                <a:cubicBezTo>
                  <a:pt x="764893" y="1681318"/>
                  <a:pt x="820492" y="1694825"/>
                  <a:pt x="886120" y="1709409"/>
                </a:cubicBezTo>
                <a:cubicBezTo>
                  <a:pt x="958071" y="1751381"/>
                  <a:pt x="1007488" y="1785749"/>
                  <a:pt x="1084083" y="1813104"/>
                </a:cubicBezTo>
                <a:cubicBezTo>
                  <a:pt x="1099172" y="1818493"/>
                  <a:pt x="1115506" y="1819389"/>
                  <a:pt x="1131217" y="1822531"/>
                </a:cubicBezTo>
                <a:cubicBezTo>
                  <a:pt x="1247481" y="1806820"/>
                  <a:pt x="1364966" y="1798405"/>
                  <a:pt x="1480008" y="1775397"/>
                </a:cubicBezTo>
                <a:cubicBezTo>
                  <a:pt x="1522925" y="1766814"/>
                  <a:pt x="1563411" y="1747836"/>
                  <a:pt x="1602557" y="1728263"/>
                </a:cubicBezTo>
                <a:cubicBezTo>
                  <a:pt x="1657989" y="1700547"/>
                  <a:pt x="1710526" y="1667268"/>
                  <a:pt x="1762812" y="1633995"/>
                </a:cubicBezTo>
                <a:cubicBezTo>
                  <a:pt x="1789804" y="1616818"/>
                  <a:pt x="1888352" y="1526594"/>
                  <a:pt x="1894788" y="1520873"/>
                </a:cubicBezTo>
                <a:cubicBezTo>
                  <a:pt x="1933795" y="1450660"/>
                  <a:pt x="1959713" y="1409364"/>
                  <a:pt x="1989056" y="1332337"/>
                </a:cubicBezTo>
                <a:cubicBezTo>
                  <a:pt x="2000735" y="1301680"/>
                  <a:pt x="2007909" y="1269492"/>
                  <a:pt x="2017336" y="1238069"/>
                </a:cubicBezTo>
                <a:cubicBezTo>
                  <a:pt x="2032820" y="1083232"/>
                  <a:pt x="2031984" y="1169669"/>
                  <a:pt x="1998483" y="955265"/>
                </a:cubicBezTo>
                <a:cubicBezTo>
                  <a:pt x="1978542" y="827644"/>
                  <a:pt x="1973231" y="751508"/>
                  <a:pt x="1875934" y="634753"/>
                </a:cubicBezTo>
                <a:cubicBezTo>
                  <a:pt x="1860223" y="615900"/>
                  <a:pt x="1845725" y="595965"/>
                  <a:pt x="1828800" y="578193"/>
                </a:cubicBezTo>
                <a:cubicBezTo>
                  <a:pt x="1740289" y="485257"/>
                  <a:pt x="1658970" y="423978"/>
                  <a:pt x="1593130" y="314242"/>
                </a:cubicBezTo>
                <a:cubicBezTo>
                  <a:pt x="1583703" y="298531"/>
                  <a:pt x="1573748" y="283125"/>
                  <a:pt x="1564850" y="267108"/>
                </a:cubicBezTo>
                <a:cubicBezTo>
                  <a:pt x="1525492" y="196264"/>
                  <a:pt x="1569276" y="263289"/>
                  <a:pt x="1517716" y="182267"/>
                </a:cubicBezTo>
                <a:cubicBezTo>
                  <a:pt x="1505551" y="163150"/>
                  <a:pt x="1496031" y="141729"/>
                  <a:pt x="1480008" y="125706"/>
                </a:cubicBezTo>
                <a:cubicBezTo>
                  <a:pt x="1470071" y="115769"/>
                  <a:pt x="1454870" y="113137"/>
                  <a:pt x="1442301" y="106852"/>
                </a:cubicBezTo>
                <a:cubicBezTo>
                  <a:pt x="1436017" y="97425"/>
                  <a:pt x="1432667" y="85157"/>
                  <a:pt x="1423448" y="78572"/>
                </a:cubicBezTo>
                <a:cubicBezTo>
                  <a:pt x="1409678" y="68736"/>
                  <a:pt x="1392639" y="64170"/>
                  <a:pt x="1376314" y="59718"/>
                </a:cubicBezTo>
                <a:cubicBezTo>
                  <a:pt x="1336069" y="48742"/>
                  <a:pt x="1305612" y="20440"/>
                  <a:pt x="1291472" y="12584"/>
                </a:cubicBezTo>
                <a:close/>
              </a:path>
            </a:pathLst>
          </a:custGeom>
          <a:solidFill>
            <a:schemeClr val="tx2">
              <a:lumMod val="60000"/>
              <a:lumOff val="40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800" dirty="0">
                <a:solidFill>
                  <a:schemeClr val="tx1"/>
                </a:solidFill>
                <a:effectLst/>
                <a:ea typeface="Times New Roman" panose="02020603050405020304" pitchFamily="18" charset="0"/>
              </a:rPr>
              <a:t>Галузеві програми та проекти інформатизації</a:t>
            </a:r>
            <a:endParaRPr lang="uk-UA" sz="1200" dirty="0">
              <a:solidFill>
                <a:schemeClr val="tx1"/>
              </a:solidFill>
              <a:cs typeface="Calibri" panose="020F0502020204030204" pitchFamily="34" charset="0"/>
            </a:endParaRPr>
          </a:p>
        </p:txBody>
      </p:sp>
    </p:spTree>
    <p:extLst>
      <p:ext uri="{BB962C8B-B14F-4D97-AF65-F5344CB8AC3E}">
        <p14:creationId xmlns:p14="http://schemas.microsoft.com/office/powerpoint/2010/main" val="855248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2. Концепція інформатизації: нормативно-правове забезпечення</a:t>
            </a:r>
          </a:p>
        </p:txBody>
      </p:sp>
      <p:sp>
        <p:nvSpPr>
          <p:cNvPr id="22" name="TextBox 21">
            <a:extLst>
              <a:ext uri="{FF2B5EF4-FFF2-40B4-BE49-F238E27FC236}">
                <a16:creationId xmlns:a16="http://schemas.microsoft.com/office/drawing/2014/main" xmlns="" id="{7EE5BECD-1FA6-4FF0-86CC-ADE41C9811F1}"/>
              </a:ext>
            </a:extLst>
          </p:cNvPr>
          <p:cNvSpPr txBox="1"/>
          <p:nvPr/>
        </p:nvSpPr>
        <p:spPr>
          <a:xfrm>
            <a:off x="499620" y="1114504"/>
            <a:ext cx="11406433" cy="5724644"/>
          </a:xfrm>
          <a:prstGeom prst="rect">
            <a:avLst/>
          </a:prstGeom>
          <a:noFill/>
        </p:spPr>
        <p:txBody>
          <a:bodyPr wrap="square" rtlCol="0">
            <a:spAutoFit/>
          </a:bodyPr>
          <a:lstStyle/>
          <a:p>
            <a:pPr indent="450215" algn="just">
              <a:spcAft>
                <a:spcPts val="800"/>
              </a:spcAft>
            </a:pPr>
            <a:r>
              <a:rPr lang="uk-UA" b="1" i="1" dirty="0">
                <a:solidFill>
                  <a:srgbClr val="000000"/>
                </a:solidFill>
                <a:effectLst/>
                <a:ea typeface="Calibri" panose="020F0502020204030204" pitchFamily="34" charset="0"/>
                <a:cs typeface="Times New Roman" panose="02020603050405020304" pitchFamily="18" charset="0"/>
              </a:rPr>
              <a:t>Головною метою Національної програми інформатизації</a:t>
            </a:r>
            <a:r>
              <a:rPr lang="uk-UA" dirty="0">
                <a:solidFill>
                  <a:srgbClr val="000000"/>
                </a:solidFill>
                <a:effectLst/>
                <a:ea typeface="Calibri" panose="020F0502020204030204" pitchFamily="34" charset="0"/>
                <a:cs typeface="Times New Roman" panose="02020603050405020304" pitchFamily="18" charset="0"/>
              </a:rPr>
              <a:t> є створення необхідних умов для забезпечення громадян та суспільства своєчасною, достовірною та повною інформацією шляхом широкого використання інформаційних технологій, забезпечення інформаційної безпеки держави.</a:t>
            </a:r>
            <a:endParaRPr lang="uk-UA" dirty="0">
              <a:effectLst/>
              <a:ea typeface="Calibri" panose="020F0502020204030204" pitchFamily="34" charset="0"/>
              <a:cs typeface="Times New Roman" panose="02020603050405020304" pitchFamily="18" charset="0"/>
            </a:endParaRPr>
          </a:p>
          <a:p>
            <a:pPr indent="450215" algn="just">
              <a:spcAft>
                <a:spcPts val="800"/>
              </a:spcAft>
            </a:pPr>
            <a:r>
              <a:rPr lang="uk-UA" b="1" i="1" dirty="0">
                <a:solidFill>
                  <a:srgbClr val="000000"/>
                </a:solidFill>
                <a:effectLst/>
                <a:ea typeface="Calibri" panose="020F0502020204030204" pitchFamily="34" charset="0"/>
                <a:cs typeface="Times New Roman" panose="02020603050405020304" pitchFamily="18" charset="0"/>
              </a:rPr>
              <a:t>Програма спрямована на вирішення таких основних завдань:</a:t>
            </a:r>
            <a:endParaRPr lang="uk-UA" dirty="0">
              <a:effectLst/>
              <a:ea typeface="Calibri" panose="020F0502020204030204" pitchFamily="34" charset="0"/>
              <a:cs typeface="Times New Roman" panose="02020603050405020304" pitchFamily="18" charset="0"/>
            </a:endParaRPr>
          </a:p>
          <a:p>
            <a:pPr indent="450215" algn="just">
              <a:spcAft>
                <a:spcPts val="800"/>
              </a:spcAft>
            </a:pPr>
            <a:r>
              <a:rPr lang="uk-UA" dirty="0">
                <a:solidFill>
                  <a:srgbClr val="000000"/>
                </a:solidFill>
                <a:effectLst/>
                <a:ea typeface="Calibri" panose="020F0502020204030204" pitchFamily="34" charset="0"/>
                <a:cs typeface="Times New Roman" panose="02020603050405020304" pitchFamily="18" charset="0"/>
              </a:rPr>
              <a:t>1) формування правових, організаційних, науково-технічних, економічних, фінансових, методичних та гуманітарних передумов розвитку інформатизації;</a:t>
            </a:r>
            <a:endParaRPr lang="uk-UA" dirty="0">
              <a:effectLst/>
              <a:ea typeface="Calibri" panose="020F0502020204030204" pitchFamily="34" charset="0"/>
              <a:cs typeface="Times New Roman" panose="02020603050405020304" pitchFamily="18" charset="0"/>
            </a:endParaRPr>
          </a:p>
          <a:p>
            <a:pPr indent="450215" algn="just">
              <a:spcAft>
                <a:spcPts val="800"/>
              </a:spcAft>
            </a:pPr>
            <a:r>
              <a:rPr lang="uk-UA" dirty="0">
                <a:solidFill>
                  <a:srgbClr val="000000"/>
                </a:solidFill>
                <a:effectLst/>
                <a:ea typeface="Calibri" panose="020F0502020204030204" pitchFamily="34" charset="0"/>
                <a:cs typeface="Times New Roman" panose="02020603050405020304" pitchFamily="18" charset="0"/>
              </a:rPr>
              <a:t>2) застосування та розвиток сучасних інформаційних технологій у відповідних сферах суспільного життя України;</a:t>
            </a:r>
            <a:endParaRPr lang="uk-UA" dirty="0">
              <a:effectLst/>
              <a:ea typeface="Calibri" panose="020F0502020204030204" pitchFamily="34" charset="0"/>
              <a:cs typeface="Times New Roman" panose="02020603050405020304" pitchFamily="18" charset="0"/>
            </a:endParaRPr>
          </a:p>
          <a:p>
            <a:pPr indent="450215" algn="just">
              <a:spcAft>
                <a:spcPts val="800"/>
              </a:spcAft>
            </a:pPr>
            <a:r>
              <a:rPr lang="uk-UA" dirty="0">
                <a:solidFill>
                  <a:srgbClr val="000000"/>
                </a:solidFill>
                <a:effectLst/>
                <a:ea typeface="Calibri" panose="020F0502020204030204" pitchFamily="34" charset="0"/>
                <a:cs typeface="Times New Roman" panose="02020603050405020304" pitchFamily="18" charset="0"/>
              </a:rPr>
              <a:t>3) формування системи національних інформаційних ресурсів;</a:t>
            </a:r>
            <a:endParaRPr lang="uk-UA" dirty="0">
              <a:effectLst/>
              <a:ea typeface="Calibri" panose="020F0502020204030204" pitchFamily="34" charset="0"/>
              <a:cs typeface="Times New Roman" panose="02020603050405020304" pitchFamily="18" charset="0"/>
            </a:endParaRPr>
          </a:p>
          <a:p>
            <a:pPr indent="450215" algn="just">
              <a:spcAft>
                <a:spcPts val="800"/>
              </a:spcAft>
            </a:pPr>
            <a:r>
              <a:rPr lang="uk-UA" dirty="0">
                <a:solidFill>
                  <a:srgbClr val="000000"/>
                </a:solidFill>
                <a:effectLst/>
                <a:ea typeface="Calibri" panose="020F0502020204030204" pitchFamily="34" charset="0"/>
                <a:cs typeface="Times New Roman" panose="02020603050405020304" pitchFamily="18" charset="0"/>
              </a:rPr>
              <a:t>4) створення загальнодержавної мережі інформаційного забезпечення науки, освіти, культури, охорони здоров’я тощо;</a:t>
            </a:r>
            <a:endParaRPr lang="uk-UA" dirty="0">
              <a:effectLst/>
              <a:ea typeface="Calibri" panose="020F0502020204030204" pitchFamily="34" charset="0"/>
              <a:cs typeface="Times New Roman" panose="02020603050405020304" pitchFamily="18" charset="0"/>
            </a:endParaRPr>
          </a:p>
          <a:p>
            <a:pPr indent="450215" algn="just">
              <a:spcAft>
                <a:spcPts val="800"/>
              </a:spcAft>
            </a:pPr>
            <a:r>
              <a:rPr lang="uk-UA" dirty="0">
                <a:solidFill>
                  <a:srgbClr val="000000"/>
                </a:solidFill>
                <a:effectLst/>
                <a:ea typeface="Calibri" panose="020F0502020204030204" pitchFamily="34" charset="0"/>
                <a:cs typeface="Times New Roman" panose="02020603050405020304" pitchFamily="18" charset="0"/>
              </a:rPr>
              <a:t>5) створення загальнодержавних систем інформаційно-аналітичної підтримки діяльності державних органів та органів місцевого самоврядування;</a:t>
            </a:r>
            <a:endParaRPr lang="uk-UA" dirty="0">
              <a:effectLst/>
              <a:ea typeface="Calibri" panose="020F0502020204030204" pitchFamily="34" charset="0"/>
              <a:cs typeface="Times New Roman" panose="02020603050405020304" pitchFamily="18" charset="0"/>
            </a:endParaRPr>
          </a:p>
          <a:p>
            <a:pPr indent="450215" algn="just">
              <a:spcAft>
                <a:spcPts val="800"/>
              </a:spcAft>
            </a:pPr>
            <a:r>
              <a:rPr lang="uk-UA" dirty="0">
                <a:solidFill>
                  <a:srgbClr val="000000"/>
                </a:solidFill>
                <a:effectLst/>
                <a:ea typeface="Calibri" panose="020F0502020204030204" pitchFamily="34" charset="0"/>
                <a:cs typeface="Times New Roman" panose="02020603050405020304" pitchFamily="18" charset="0"/>
              </a:rPr>
              <a:t>6) підвищення ефективності вітчизняного виробництва на основі широкого використання інформаційних технологій;</a:t>
            </a:r>
            <a:endParaRPr lang="uk-UA" dirty="0">
              <a:effectLst/>
              <a:ea typeface="Calibri" panose="020F0502020204030204" pitchFamily="34" charset="0"/>
              <a:cs typeface="Times New Roman" panose="02020603050405020304" pitchFamily="18" charset="0"/>
            </a:endParaRPr>
          </a:p>
          <a:p>
            <a:pPr indent="450215" algn="just">
              <a:spcAft>
                <a:spcPts val="800"/>
              </a:spcAft>
            </a:pPr>
            <a:r>
              <a:rPr lang="uk-UA" dirty="0">
                <a:solidFill>
                  <a:srgbClr val="000000"/>
                </a:solidFill>
                <a:effectLst/>
                <a:ea typeface="Calibri" panose="020F0502020204030204" pitchFamily="34" charset="0"/>
                <a:cs typeface="Times New Roman" panose="02020603050405020304" pitchFamily="18" charset="0"/>
              </a:rPr>
              <a:t>7) формування та підтримка ринку інформаційних продуктів і послуг;</a:t>
            </a:r>
            <a:endParaRPr lang="uk-UA" dirty="0">
              <a:effectLst/>
              <a:ea typeface="Calibri" panose="020F0502020204030204" pitchFamily="34" charset="0"/>
              <a:cs typeface="Times New Roman" panose="02020603050405020304" pitchFamily="18" charset="0"/>
            </a:endParaRPr>
          </a:p>
          <a:p>
            <a:pPr indent="450215" algn="just">
              <a:spcAft>
                <a:spcPts val="800"/>
              </a:spcAft>
            </a:pPr>
            <a:r>
              <a:rPr lang="uk-UA" dirty="0">
                <a:solidFill>
                  <a:srgbClr val="000000"/>
                </a:solidFill>
                <a:effectLst/>
                <a:ea typeface="Calibri" panose="020F0502020204030204" pitchFamily="34" charset="0"/>
                <a:cs typeface="Times New Roman" panose="02020603050405020304" pitchFamily="18" charset="0"/>
              </a:rPr>
              <a:t>8) інтеграція України у світовий інформаційний простір.</a:t>
            </a:r>
            <a:endParaRPr lang="uk-UA" dirty="0">
              <a:effectLst/>
              <a:ea typeface="Calibri" panose="020F0502020204030204" pitchFamily="34" charset="0"/>
              <a:cs typeface="Times New Roman" panose="02020603050405020304" pitchFamily="18" charset="0"/>
            </a:endParaRP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1929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3. Сучасні державні проекти з розвитку електронного врядування</a:t>
            </a:r>
          </a:p>
        </p:txBody>
      </p:sp>
      <p:sp>
        <p:nvSpPr>
          <p:cNvPr id="22" name="TextBox 21">
            <a:extLst>
              <a:ext uri="{FF2B5EF4-FFF2-40B4-BE49-F238E27FC236}">
                <a16:creationId xmlns:a16="http://schemas.microsoft.com/office/drawing/2014/main" xmlns="" id="{7EE5BECD-1FA6-4FF0-86CC-ADE41C9811F1}"/>
              </a:ext>
            </a:extLst>
          </p:cNvPr>
          <p:cNvSpPr txBox="1"/>
          <p:nvPr/>
        </p:nvSpPr>
        <p:spPr>
          <a:xfrm>
            <a:off x="972532" y="1451728"/>
            <a:ext cx="10481035" cy="3272691"/>
          </a:xfrm>
          <a:prstGeom prst="rect">
            <a:avLst/>
          </a:prstGeom>
          <a:noFill/>
        </p:spPr>
        <p:txBody>
          <a:bodyPr wrap="square" rtlCol="0">
            <a:spAutoFit/>
          </a:bodyPr>
          <a:lstStyle/>
          <a:p>
            <a:pPr indent="450215" algn="just">
              <a:spcAft>
                <a:spcPts val="800"/>
              </a:spcAft>
            </a:pPr>
            <a:r>
              <a:rPr lang="uk-UA" sz="2000" b="1" i="1" dirty="0">
                <a:solidFill>
                  <a:srgbClr val="000000"/>
                </a:solidFill>
                <a:effectLst/>
                <a:ea typeface="Calibri" panose="020F0502020204030204" pitchFamily="34" charset="0"/>
                <a:cs typeface="Times New Roman" panose="02020603050405020304" pitchFamily="18" charset="0"/>
              </a:rPr>
              <a:t>Інформаційна технологія</a:t>
            </a:r>
            <a:r>
              <a:rPr lang="uk-UA" sz="2000" dirty="0">
                <a:solidFill>
                  <a:srgbClr val="000000"/>
                </a:solidFill>
                <a:effectLst/>
                <a:ea typeface="Calibri" panose="020F0502020204030204" pitchFamily="34" charset="0"/>
                <a:cs typeface="Times New Roman" panose="02020603050405020304" pitchFamily="18" charset="0"/>
              </a:rPr>
              <a:t> — це комплекс взаємозалежних наукових, технологічних, інженерних дисциплін, що вивчають методи ефективної організації роботи з обробки й збереження інформації; обчислювальну техніку і методи організації взаємодії між персоналом та виробничим устаткуванням, а також пов'язані з цим технічні, економічні і соціальні проблеми.</a:t>
            </a:r>
            <a:endParaRPr lang="uk-UA" sz="2000" dirty="0">
              <a:effectLst/>
              <a:ea typeface="Calibri" panose="020F0502020204030204" pitchFamily="34" charset="0"/>
              <a:cs typeface="Times New Roman" panose="02020603050405020304" pitchFamily="18" charset="0"/>
            </a:endParaRPr>
          </a:p>
          <a:p>
            <a:pPr indent="450215" algn="just">
              <a:spcAft>
                <a:spcPts val="800"/>
              </a:spcAft>
            </a:pPr>
            <a:r>
              <a:rPr lang="uk-UA" sz="2000" dirty="0">
                <a:solidFill>
                  <a:srgbClr val="000000"/>
                </a:solidFill>
                <a:effectLst/>
                <a:ea typeface="Calibri" panose="020F0502020204030204" pitchFamily="34" charset="0"/>
                <a:cs typeface="Times New Roman" panose="02020603050405020304" pitchFamily="18" charset="0"/>
              </a:rPr>
              <a:t>В умовах глобалізації та розбудови інформаційного суспільства традиційні способи взаємодії органів державної влади та місцевого самоврядування з громадянами та бізнесом стають недостатньо ефективними. Для створення нових, більш зручних методів доступу до інформації та послуг все частіше застосовуються сучасні інформаційно-комунікаційні технології (ІКТ).</a:t>
            </a:r>
            <a:endParaRPr lang="uk-UA" sz="2000" dirty="0">
              <a:effectLst/>
              <a:ea typeface="Calibri" panose="020F0502020204030204" pitchFamily="34" charset="0"/>
              <a:cs typeface="Times New Roman" panose="02020603050405020304" pitchFamily="18" charset="0"/>
            </a:endParaRP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62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3. Сучасні державні проекти з розвитку електронного врядування</a:t>
            </a:r>
          </a:p>
        </p:txBody>
      </p:sp>
      <p:sp>
        <p:nvSpPr>
          <p:cNvPr id="22" name="TextBox 21">
            <a:extLst>
              <a:ext uri="{FF2B5EF4-FFF2-40B4-BE49-F238E27FC236}">
                <a16:creationId xmlns:a16="http://schemas.microsoft.com/office/drawing/2014/main" xmlns="" id="{7EE5BECD-1FA6-4FF0-86CC-ADE41C9811F1}"/>
              </a:ext>
            </a:extLst>
          </p:cNvPr>
          <p:cNvSpPr txBox="1"/>
          <p:nvPr/>
        </p:nvSpPr>
        <p:spPr>
          <a:xfrm>
            <a:off x="972532" y="1451728"/>
            <a:ext cx="10481035" cy="2964914"/>
          </a:xfrm>
          <a:prstGeom prst="rect">
            <a:avLst/>
          </a:prstGeom>
          <a:noFill/>
        </p:spPr>
        <p:txBody>
          <a:bodyPr wrap="square" rtlCol="0">
            <a:spAutoFit/>
          </a:bodyPr>
          <a:lstStyle/>
          <a:p>
            <a:pPr indent="450215" algn="just">
              <a:spcAft>
                <a:spcPts val="800"/>
              </a:spcAft>
            </a:pPr>
            <a:r>
              <a:rPr lang="uk-UA" sz="2000" b="1" i="1" dirty="0">
                <a:solidFill>
                  <a:srgbClr val="000000"/>
                </a:solidFill>
                <a:effectLst/>
                <a:ea typeface="Calibri" panose="020F0502020204030204" pitchFamily="34" charset="0"/>
                <a:cs typeface="Times New Roman" panose="02020603050405020304" pitchFamily="18" charset="0"/>
              </a:rPr>
              <a:t>Метою створення електронної інформаційної системи «Електронний уряд»</a:t>
            </a:r>
            <a:r>
              <a:rPr lang="uk-UA" sz="2000" dirty="0">
                <a:solidFill>
                  <a:srgbClr val="000000"/>
                </a:solidFill>
                <a:effectLst/>
                <a:ea typeface="Calibri" panose="020F0502020204030204" pitchFamily="34" charset="0"/>
                <a:cs typeface="Times New Roman" panose="02020603050405020304" pitchFamily="18" charset="0"/>
              </a:rPr>
              <a:t> є забезпечення відкритості діяльності органів державної влади та реалізації громадянами конституційних прав на участь в управлінні державними справами, підвищення ефективності діяльності органів державної влади всіх рівнів. Електронний уряд представлений трьома складовими: громадяни, бізнес та держава. Всі ці компоненти взаємодіють між собою.</a:t>
            </a:r>
            <a:endParaRPr lang="uk-UA" sz="2000" dirty="0">
              <a:ea typeface="Calibri" panose="020F0502020204030204" pitchFamily="34" charset="0"/>
              <a:cs typeface="Times New Roman" panose="02020603050405020304" pitchFamily="18" charset="0"/>
            </a:endParaRPr>
          </a:p>
          <a:p>
            <a:pPr indent="450215" algn="just">
              <a:spcAft>
                <a:spcPts val="800"/>
              </a:spcAft>
            </a:pPr>
            <a:r>
              <a:rPr lang="uk-UA" sz="2000" b="1" i="1" dirty="0">
                <a:solidFill>
                  <a:srgbClr val="000000"/>
                </a:solidFill>
                <a:effectLst/>
                <a:ea typeface="Calibri" panose="020F0502020204030204" pitchFamily="34" charset="0"/>
              </a:rPr>
              <a:t>Важлива складова електронного уряду</a:t>
            </a:r>
            <a:r>
              <a:rPr lang="uk-UA" sz="2000" dirty="0">
                <a:solidFill>
                  <a:srgbClr val="000000"/>
                </a:solidFill>
                <a:effectLst/>
                <a:ea typeface="Calibri" panose="020F0502020204030204" pitchFamily="34" charset="0"/>
              </a:rPr>
              <a:t> – це державний портал з єдиним входом для громадян і бізнесу, в якому вони роблять державі запит. Та для взаємодії з системою користувачам потрібен якийсь спосіб, щоб підтвердити свою особу і не дати злочинцям змогу підробити верифікацію. </a:t>
            </a:r>
            <a:endParaRPr lang="uk-UA" sz="2400" dirty="0">
              <a:effectLst/>
              <a:ea typeface="Calibri" panose="020F0502020204030204" pitchFamily="34" charset="0"/>
              <a:cs typeface="Times New Roman" panose="02020603050405020304" pitchFamily="18" charset="0"/>
            </a:endParaRP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7312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3. Сучасні державні проекти з розвитку електронного врядування</a:t>
            </a:r>
          </a:p>
        </p:txBody>
      </p:sp>
      <p:sp>
        <p:nvSpPr>
          <p:cNvPr id="22" name="TextBox 21">
            <a:extLst>
              <a:ext uri="{FF2B5EF4-FFF2-40B4-BE49-F238E27FC236}">
                <a16:creationId xmlns:a16="http://schemas.microsoft.com/office/drawing/2014/main" xmlns="" id="{7EE5BECD-1FA6-4FF0-86CC-ADE41C9811F1}"/>
              </a:ext>
            </a:extLst>
          </p:cNvPr>
          <p:cNvSpPr txBox="1"/>
          <p:nvPr/>
        </p:nvSpPr>
        <p:spPr>
          <a:xfrm>
            <a:off x="972532" y="1451728"/>
            <a:ext cx="10481035" cy="425501"/>
          </a:xfrm>
          <a:prstGeom prst="rect">
            <a:avLst/>
          </a:prstGeom>
          <a:noFill/>
        </p:spPr>
        <p:txBody>
          <a:bodyPr wrap="square" rtlCol="0">
            <a:spAutoFit/>
          </a:bodyPr>
          <a:lstStyle/>
          <a:p>
            <a:pPr indent="450215" algn="just">
              <a:lnSpc>
                <a:spcPct val="115000"/>
              </a:lnSpc>
              <a:spcAft>
                <a:spcPts val="800"/>
              </a:spcAft>
            </a:pPr>
            <a:r>
              <a:rPr lang="uk-UA" sz="2000" b="1" dirty="0">
                <a:solidFill>
                  <a:srgbClr val="000000"/>
                </a:solidFill>
                <a:effectLst/>
                <a:ea typeface="Calibri" panose="020F0502020204030204" pitchFamily="34" charset="0"/>
                <a:cs typeface="Times New Roman" panose="02020603050405020304" pitchFamily="18" charset="0"/>
              </a:rPr>
              <a:t>При вході на державні сайти користувач може ідентифікуватися трьома способами:</a:t>
            </a:r>
            <a:endParaRPr lang="uk-UA" sz="2000" b="1" dirty="0">
              <a:effectLst/>
              <a:ea typeface="Calibri" panose="020F0502020204030204" pitchFamily="34" charset="0"/>
              <a:cs typeface="Times New Roman" panose="02020603050405020304" pitchFamily="18" charset="0"/>
            </a:endParaRP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graphicFrame>
        <p:nvGraphicFramePr>
          <p:cNvPr id="2" name="Схема 1">
            <a:extLst>
              <a:ext uri="{FF2B5EF4-FFF2-40B4-BE49-F238E27FC236}">
                <a16:creationId xmlns:a16="http://schemas.microsoft.com/office/drawing/2014/main" xmlns="" id="{DF78B7DE-A59D-4E41-A95F-1358F72F8336}"/>
              </a:ext>
            </a:extLst>
          </p:cNvPr>
          <p:cNvGraphicFramePr/>
          <p:nvPr>
            <p:extLst>
              <p:ext uri="{D42A27DB-BD31-4B8C-83A1-F6EECF244321}">
                <p14:modId xmlns:p14="http://schemas.microsoft.com/office/powerpoint/2010/main" val="1894060550"/>
              </p:ext>
            </p:extLst>
          </p:nvPr>
        </p:nvGraphicFramePr>
        <p:xfrm>
          <a:off x="2567756" y="1877229"/>
          <a:ext cx="7056487" cy="48091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8845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3. Сучасні державні проекти з розвитку електронного врядування</a:t>
            </a:r>
          </a:p>
        </p:txBody>
      </p:sp>
      <p:sp>
        <p:nvSpPr>
          <p:cNvPr id="22" name="TextBox 21">
            <a:extLst>
              <a:ext uri="{FF2B5EF4-FFF2-40B4-BE49-F238E27FC236}">
                <a16:creationId xmlns:a16="http://schemas.microsoft.com/office/drawing/2014/main" xmlns="" id="{7EE5BECD-1FA6-4FF0-86CC-ADE41C9811F1}"/>
              </a:ext>
            </a:extLst>
          </p:cNvPr>
          <p:cNvSpPr txBox="1"/>
          <p:nvPr/>
        </p:nvSpPr>
        <p:spPr>
          <a:xfrm>
            <a:off x="972532" y="1451728"/>
            <a:ext cx="10481035" cy="2964914"/>
          </a:xfrm>
          <a:prstGeom prst="rect">
            <a:avLst/>
          </a:prstGeom>
          <a:noFill/>
        </p:spPr>
        <p:txBody>
          <a:bodyPr wrap="square" rtlCol="0">
            <a:spAutoFit/>
          </a:bodyPr>
          <a:lstStyle/>
          <a:p>
            <a:pPr indent="450215" algn="just">
              <a:spcAft>
                <a:spcPts val="800"/>
              </a:spcAft>
            </a:pPr>
            <a:r>
              <a:rPr lang="uk-UA" sz="2000" dirty="0">
                <a:solidFill>
                  <a:srgbClr val="000000"/>
                </a:solidFill>
                <a:effectLst/>
                <a:ea typeface="Calibri" panose="020F0502020204030204" pitchFamily="34" charset="0"/>
                <a:cs typeface="Times New Roman" panose="02020603050405020304" pitchFamily="18" charset="0"/>
              </a:rPr>
              <a:t>У даний час в Україні функціонує ряд електронних сервісів уряду, що спрощують взаємовідносини з громадянами:</a:t>
            </a:r>
            <a:endParaRPr lang="uk-UA" sz="2000" dirty="0">
              <a:effectLst/>
              <a:ea typeface="Calibri" panose="020F0502020204030204" pitchFamily="34" charset="0"/>
              <a:cs typeface="Times New Roman" panose="02020603050405020304" pitchFamily="18" charset="0"/>
            </a:endParaRPr>
          </a:p>
          <a:p>
            <a:pPr indent="450215" algn="just">
              <a:spcAft>
                <a:spcPts val="800"/>
              </a:spcAft>
            </a:pPr>
            <a:r>
              <a:rPr lang="uk-UA" sz="2000" dirty="0">
                <a:solidFill>
                  <a:srgbClr val="000000"/>
                </a:solidFill>
                <a:effectLst/>
                <a:ea typeface="Calibri" panose="020F0502020204030204" pitchFamily="34" charset="0"/>
                <a:cs typeface="Times New Roman" panose="02020603050405020304" pitchFamily="18" charset="0"/>
              </a:rPr>
              <a:t>− </a:t>
            </a:r>
            <a:r>
              <a:rPr lang="uk-UA" sz="2000" b="1" i="1" dirty="0">
                <a:solidFill>
                  <a:srgbClr val="000000"/>
                </a:solidFill>
                <a:effectLst/>
                <a:ea typeface="Calibri" panose="020F0502020204030204" pitchFamily="34" charset="0"/>
                <a:cs typeface="Times New Roman" panose="02020603050405020304" pitchFamily="18" charset="0"/>
              </a:rPr>
              <a:t>Веб портал Є-</a:t>
            </a:r>
            <a:r>
              <a:rPr lang="uk-UA" sz="2000" b="1" i="1" dirty="0" err="1">
                <a:solidFill>
                  <a:srgbClr val="000000"/>
                </a:solidFill>
                <a:effectLst/>
                <a:ea typeface="Calibri" panose="020F0502020204030204" pitchFamily="34" charset="0"/>
                <a:cs typeface="Times New Roman" panose="02020603050405020304" pitchFamily="18" charset="0"/>
              </a:rPr>
              <a:t>Data</a:t>
            </a:r>
            <a:r>
              <a:rPr lang="uk-UA" sz="2000" dirty="0">
                <a:solidFill>
                  <a:srgbClr val="000000"/>
                </a:solidFill>
                <a:effectLst/>
                <a:ea typeface="Calibri" panose="020F0502020204030204" pitchFamily="34" charset="0"/>
                <a:cs typeface="Times New Roman" panose="02020603050405020304" pitchFamily="18" charset="0"/>
              </a:rPr>
              <a:t> — це офіційний державний інформаційний портал у мережі Інтернет, на якому оприлюднюється інформація про використання публічних коштів. Це відкритий ресурс, який забезпечує повну прозорість руху державних коштів, так-як на ньому оприлюднюються трансакції казначейства та звітність і договори розпорядників, державних цільових фондів, державних та комунальні підприємств. Даний сервіс діє на основі та в межах таких Закону України «Про відкритість використання публічних коштів» та концепції створення інтегрованої інформаційно-аналітичної системи «Прозорий бюджет».</a:t>
            </a:r>
            <a:endParaRPr lang="uk-UA" sz="2000" dirty="0">
              <a:effectLst/>
              <a:ea typeface="Calibri" panose="020F0502020204030204" pitchFamily="34" charset="0"/>
              <a:cs typeface="Times New Roman" panose="02020603050405020304" pitchFamily="18" charset="0"/>
            </a:endParaRP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2050" name="Picture 2" descr="Слайд 1">
            <a:extLst>
              <a:ext uri="{FF2B5EF4-FFF2-40B4-BE49-F238E27FC236}">
                <a16:creationId xmlns:a16="http://schemas.microsoft.com/office/drawing/2014/main" xmlns="" id="{1D57499B-CCB7-453C-B617-111D511512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9367" y="4677609"/>
            <a:ext cx="3124200" cy="145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5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9604A55-79BA-4B9B-BCB2-6F5B33DB432D}"/>
              </a:ext>
            </a:extLst>
          </p:cNvPr>
          <p:cNvSpPr>
            <a:spLocks noGrp="1"/>
          </p:cNvSpPr>
          <p:nvPr>
            <p:ph type="title"/>
          </p:nvPr>
        </p:nvSpPr>
        <p:spPr>
          <a:xfrm>
            <a:off x="838200" y="365125"/>
            <a:ext cx="10515600" cy="761711"/>
          </a:xfrm>
        </p:spPr>
        <p:txBody>
          <a:bodyPr/>
          <a:lstStyle/>
          <a:p>
            <a:pPr algn="ctr"/>
            <a:r>
              <a:rPr lang="uk-UA" b="1" dirty="0"/>
              <a:t>План</a:t>
            </a:r>
            <a:endParaRPr lang="ru-RU" b="1" dirty="0"/>
          </a:p>
        </p:txBody>
      </p:sp>
      <p:grpSp>
        <p:nvGrpSpPr>
          <p:cNvPr id="9" name="Group 7">
            <a:extLst>
              <a:ext uri="{FF2B5EF4-FFF2-40B4-BE49-F238E27FC236}">
                <a16:creationId xmlns:a16="http://schemas.microsoft.com/office/drawing/2014/main" xmlns="" id="{D598E15B-2AA0-4A3C-8DC3-AF91281BAA6F}"/>
              </a:ext>
            </a:extLst>
          </p:cNvPr>
          <p:cNvGrpSpPr>
            <a:grpSpLocks/>
          </p:cNvGrpSpPr>
          <p:nvPr/>
        </p:nvGrpSpPr>
        <p:grpSpPr bwMode="auto">
          <a:xfrm>
            <a:off x="2806485" y="2271727"/>
            <a:ext cx="6949820" cy="555626"/>
            <a:chOff x="1248" y="2030"/>
            <a:chExt cx="3324" cy="350"/>
          </a:xfrm>
        </p:grpSpPr>
        <p:sp>
          <p:nvSpPr>
            <p:cNvPr id="10" name="Line 8">
              <a:extLst>
                <a:ext uri="{FF2B5EF4-FFF2-40B4-BE49-F238E27FC236}">
                  <a16:creationId xmlns:a16="http://schemas.microsoft.com/office/drawing/2014/main" xmlns="" id="{DDA1F1B0-C24F-42EF-B9F7-447A705E1370}"/>
                </a:ext>
              </a:extLst>
            </p:cNvPr>
            <p:cNvSpPr>
              <a:spLocks noChangeShapeType="1"/>
            </p:cNvSpPr>
            <p:nvPr/>
          </p:nvSpPr>
          <p:spPr bwMode="gray">
            <a:xfrm>
              <a:off x="1440" y="238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 name="Rectangle 9">
              <a:extLst>
                <a:ext uri="{FF2B5EF4-FFF2-40B4-BE49-F238E27FC236}">
                  <a16:creationId xmlns:a16="http://schemas.microsoft.com/office/drawing/2014/main" xmlns="" id="{251A583E-C14E-48A2-9A18-9D107C4FB103}"/>
                </a:ext>
              </a:extLst>
            </p:cNvPr>
            <p:cNvSpPr>
              <a:spLocks noChangeArrowheads="1"/>
            </p:cNvSpPr>
            <p:nvPr/>
          </p:nvSpPr>
          <p:spPr bwMode="gray">
            <a:xfrm rot="3419336">
              <a:off x="1261" y="2017"/>
              <a:ext cx="302" cy="328"/>
            </a:xfrm>
            <a:prstGeom prst="rect">
              <a:avLst/>
            </a:prstGeom>
            <a:gradFill rotWithShape="1">
              <a:gsLst>
                <a:gs pos="0">
                  <a:srgbClr val="99CC00"/>
                </a:gs>
                <a:gs pos="100000">
                  <a:srgbClr val="99CC00">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2" name="Text Box 10">
              <a:extLst>
                <a:ext uri="{FF2B5EF4-FFF2-40B4-BE49-F238E27FC236}">
                  <a16:creationId xmlns:a16="http://schemas.microsoft.com/office/drawing/2014/main" xmlns="" id="{7391DD7C-DD23-4CD5-8EC0-E9CCF5B799F2}"/>
                </a:ext>
              </a:extLst>
            </p:cNvPr>
            <p:cNvSpPr txBox="1">
              <a:spLocks noChangeArrowheads="1"/>
            </p:cNvSpPr>
            <p:nvPr/>
          </p:nvSpPr>
          <p:spPr bwMode="gray">
            <a:xfrm>
              <a:off x="1747" y="2043"/>
              <a:ext cx="282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uk-UA" sz="2000" dirty="0">
                  <a:solidFill>
                    <a:srgbClr val="000000"/>
                  </a:solidFill>
                </a:rPr>
                <a:t>Загальносвітові тенденції розвитку ІКТ</a:t>
              </a:r>
              <a:endParaRPr lang="en-US" sz="2000" dirty="0">
                <a:solidFill>
                  <a:srgbClr val="000000"/>
                </a:solidFill>
              </a:endParaRPr>
            </a:p>
          </p:txBody>
        </p:sp>
        <p:sp>
          <p:nvSpPr>
            <p:cNvPr id="13" name="Text Box 11">
              <a:extLst>
                <a:ext uri="{FF2B5EF4-FFF2-40B4-BE49-F238E27FC236}">
                  <a16:creationId xmlns:a16="http://schemas.microsoft.com/office/drawing/2014/main" xmlns="" id="{D54F45B7-411C-4EFE-AAD6-3070A1EBA34B}"/>
                </a:ext>
              </a:extLst>
            </p:cNvPr>
            <p:cNvSpPr txBox="1">
              <a:spLocks noChangeArrowheads="1"/>
            </p:cNvSpPr>
            <p:nvPr/>
          </p:nvSpPr>
          <p:spPr bwMode="gray">
            <a:xfrm>
              <a:off x="1296" y="204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FFFF"/>
                  </a:solidFill>
                </a:rPr>
                <a:t>1</a:t>
              </a:r>
            </a:p>
          </p:txBody>
        </p:sp>
      </p:grpSp>
      <p:grpSp>
        <p:nvGrpSpPr>
          <p:cNvPr id="14" name="Group 12">
            <a:extLst>
              <a:ext uri="{FF2B5EF4-FFF2-40B4-BE49-F238E27FC236}">
                <a16:creationId xmlns:a16="http://schemas.microsoft.com/office/drawing/2014/main" xmlns="" id="{83E6B8F7-BD7A-471B-8A3F-82EF0259F744}"/>
              </a:ext>
            </a:extLst>
          </p:cNvPr>
          <p:cNvGrpSpPr>
            <a:grpSpLocks/>
          </p:cNvGrpSpPr>
          <p:nvPr/>
        </p:nvGrpSpPr>
        <p:grpSpPr bwMode="auto">
          <a:xfrm>
            <a:off x="2806485" y="3109921"/>
            <a:ext cx="6724013" cy="555625"/>
            <a:chOff x="1248" y="2640"/>
            <a:chExt cx="3216" cy="350"/>
          </a:xfrm>
        </p:grpSpPr>
        <p:sp>
          <p:nvSpPr>
            <p:cNvPr id="15" name="Line 13">
              <a:extLst>
                <a:ext uri="{FF2B5EF4-FFF2-40B4-BE49-F238E27FC236}">
                  <a16:creationId xmlns:a16="http://schemas.microsoft.com/office/drawing/2014/main" xmlns="" id="{F962E53B-BC7C-4520-8621-4697A8E04017}"/>
                </a:ext>
              </a:extLst>
            </p:cNvPr>
            <p:cNvSpPr>
              <a:spLocks noChangeShapeType="1"/>
            </p:cNvSpPr>
            <p:nvPr/>
          </p:nvSpPr>
          <p:spPr bwMode="gray">
            <a:xfrm>
              <a:off x="1440" y="299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Rectangle 14">
              <a:extLst>
                <a:ext uri="{FF2B5EF4-FFF2-40B4-BE49-F238E27FC236}">
                  <a16:creationId xmlns:a16="http://schemas.microsoft.com/office/drawing/2014/main" xmlns="" id="{6C9DB3CC-F42E-4D6B-80CD-42068AD15981}"/>
                </a:ext>
              </a:extLst>
            </p:cNvPr>
            <p:cNvSpPr>
              <a:spLocks noChangeArrowheads="1"/>
            </p:cNvSpPr>
            <p:nvPr/>
          </p:nvSpPr>
          <p:spPr bwMode="gray">
            <a:xfrm rot="3419336">
              <a:off x="1261" y="2627"/>
              <a:ext cx="302" cy="328"/>
            </a:xfrm>
            <a:prstGeom prst="rect">
              <a:avLst/>
            </a:prstGeom>
            <a:gradFill rotWithShape="1">
              <a:gsLst>
                <a:gs pos="0">
                  <a:srgbClr val="006699"/>
                </a:gs>
                <a:gs pos="100000">
                  <a:srgbClr val="0066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0066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8" name="Text Box 16">
              <a:extLst>
                <a:ext uri="{FF2B5EF4-FFF2-40B4-BE49-F238E27FC236}">
                  <a16:creationId xmlns:a16="http://schemas.microsoft.com/office/drawing/2014/main" xmlns="" id="{A05A5845-CA43-458B-93C3-642A978870E0}"/>
                </a:ext>
              </a:extLst>
            </p:cNvPr>
            <p:cNvSpPr txBox="1">
              <a:spLocks noChangeArrowheads="1"/>
            </p:cNvSpPr>
            <p:nvPr/>
          </p:nvSpPr>
          <p:spPr bwMode="gray">
            <a:xfrm>
              <a:off x="1296" y="265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FFFF"/>
                  </a:solidFill>
                </a:rPr>
                <a:t>2</a:t>
              </a:r>
            </a:p>
          </p:txBody>
        </p:sp>
      </p:grpSp>
      <p:grpSp>
        <p:nvGrpSpPr>
          <p:cNvPr id="19" name="Group 17">
            <a:extLst>
              <a:ext uri="{FF2B5EF4-FFF2-40B4-BE49-F238E27FC236}">
                <a16:creationId xmlns:a16="http://schemas.microsoft.com/office/drawing/2014/main" xmlns="" id="{AC406D38-BC26-4527-87BF-86C5B29C48AD}"/>
              </a:ext>
            </a:extLst>
          </p:cNvPr>
          <p:cNvGrpSpPr>
            <a:grpSpLocks/>
          </p:cNvGrpSpPr>
          <p:nvPr/>
        </p:nvGrpSpPr>
        <p:grpSpPr bwMode="auto">
          <a:xfrm>
            <a:off x="2806485" y="3948121"/>
            <a:ext cx="6724013" cy="555625"/>
            <a:chOff x="1248" y="3230"/>
            <a:chExt cx="3216" cy="350"/>
          </a:xfrm>
        </p:grpSpPr>
        <p:sp>
          <p:nvSpPr>
            <p:cNvPr id="20" name="Line 18">
              <a:extLst>
                <a:ext uri="{FF2B5EF4-FFF2-40B4-BE49-F238E27FC236}">
                  <a16:creationId xmlns:a16="http://schemas.microsoft.com/office/drawing/2014/main" xmlns="" id="{8921CDA7-26BD-4E67-A356-43CB2B136881}"/>
                </a:ext>
              </a:extLst>
            </p:cNvPr>
            <p:cNvSpPr>
              <a:spLocks noChangeShapeType="1"/>
            </p:cNvSpPr>
            <p:nvPr/>
          </p:nvSpPr>
          <p:spPr bwMode="gray">
            <a:xfrm>
              <a:off x="1441" y="3579"/>
              <a:ext cx="3023" cy="1"/>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Rectangle 19">
              <a:extLst>
                <a:ext uri="{FF2B5EF4-FFF2-40B4-BE49-F238E27FC236}">
                  <a16:creationId xmlns:a16="http://schemas.microsoft.com/office/drawing/2014/main" xmlns="" id="{7AF88062-C1C3-4916-8192-F645CE36C71F}"/>
                </a:ext>
              </a:extLst>
            </p:cNvPr>
            <p:cNvSpPr>
              <a:spLocks noChangeArrowheads="1"/>
            </p:cNvSpPr>
            <p:nvPr/>
          </p:nvSpPr>
          <p:spPr bwMode="gray">
            <a:xfrm rot="3419336">
              <a:off x="1261" y="3217"/>
              <a:ext cx="302" cy="328"/>
            </a:xfrm>
            <a:prstGeom prst="rect">
              <a:avLst/>
            </a:prstGeom>
            <a:gradFill rotWithShape="1">
              <a:gsLst>
                <a:gs pos="0">
                  <a:srgbClr val="FF9933"/>
                </a:gs>
                <a:gs pos="100000">
                  <a:srgbClr val="FF9933">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FF9933"/>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3" name="Text Box 21">
              <a:extLst>
                <a:ext uri="{FF2B5EF4-FFF2-40B4-BE49-F238E27FC236}">
                  <a16:creationId xmlns:a16="http://schemas.microsoft.com/office/drawing/2014/main" xmlns="" id="{7E33C027-9D76-4459-B1AF-DAC46714031C}"/>
                </a:ext>
              </a:extLst>
            </p:cNvPr>
            <p:cNvSpPr txBox="1">
              <a:spLocks noChangeArrowheads="1"/>
            </p:cNvSpPr>
            <p:nvPr/>
          </p:nvSpPr>
          <p:spPr bwMode="gray">
            <a:xfrm>
              <a:off x="1296" y="324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FFFF"/>
                  </a:solidFill>
                </a:rPr>
                <a:t>3</a:t>
              </a:r>
            </a:p>
          </p:txBody>
        </p:sp>
      </p:grpSp>
      <p:sp>
        <p:nvSpPr>
          <p:cNvPr id="33" name="Text Box 10">
            <a:extLst>
              <a:ext uri="{FF2B5EF4-FFF2-40B4-BE49-F238E27FC236}">
                <a16:creationId xmlns:a16="http://schemas.microsoft.com/office/drawing/2014/main" xmlns="" id="{083F9772-26FA-456B-A5CE-23686DEF92FC}"/>
              </a:ext>
            </a:extLst>
          </p:cNvPr>
          <p:cNvSpPr txBox="1">
            <a:spLocks noChangeArrowheads="1"/>
          </p:cNvSpPr>
          <p:nvPr/>
        </p:nvSpPr>
        <p:spPr bwMode="gray">
          <a:xfrm>
            <a:off x="3849794" y="2917275"/>
            <a:ext cx="590651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uk-UA" sz="2000" dirty="0">
                <a:solidFill>
                  <a:srgbClr val="000000"/>
                </a:solidFill>
              </a:rPr>
              <a:t>Концепція інформатизації: нормативно-правове забезпечення</a:t>
            </a:r>
            <a:endParaRPr lang="en-US" sz="2000" dirty="0">
              <a:solidFill>
                <a:srgbClr val="000000"/>
              </a:solidFill>
            </a:endParaRPr>
          </a:p>
        </p:txBody>
      </p:sp>
      <p:sp>
        <p:nvSpPr>
          <p:cNvPr id="34" name="Text Box 10">
            <a:extLst>
              <a:ext uri="{FF2B5EF4-FFF2-40B4-BE49-F238E27FC236}">
                <a16:creationId xmlns:a16="http://schemas.microsoft.com/office/drawing/2014/main" xmlns="" id="{96DDA605-286C-4EB5-85B6-C2EE45DCA74D}"/>
              </a:ext>
            </a:extLst>
          </p:cNvPr>
          <p:cNvSpPr txBox="1">
            <a:spLocks noChangeArrowheads="1"/>
          </p:cNvSpPr>
          <p:nvPr/>
        </p:nvSpPr>
        <p:spPr bwMode="gray">
          <a:xfrm>
            <a:off x="3849794" y="3753888"/>
            <a:ext cx="590651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uk-UA" sz="2000" dirty="0">
                <a:solidFill>
                  <a:srgbClr val="000000"/>
                </a:solidFill>
              </a:rPr>
              <a:t>Сучасні державні проекти з розвитку електронного врядування</a:t>
            </a:r>
            <a:endParaRPr lang="en-US" sz="2000" dirty="0">
              <a:solidFill>
                <a:srgbClr val="000000"/>
              </a:solidFill>
            </a:endParaRPr>
          </a:p>
        </p:txBody>
      </p:sp>
    </p:spTree>
    <p:extLst>
      <p:ext uri="{BB962C8B-B14F-4D97-AF65-F5344CB8AC3E}">
        <p14:creationId xmlns:p14="http://schemas.microsoft.com/office/powerpoint/2010/main" val="643217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3. Сучасні державні проекти з розвитку електронного врядування</a:t>
            </a:r>
          </a:p>
        </p:txBody>
      </p:sp>
      <p:sp>
        <p:nvSpPr>
          <p:cNvPr id="22" name="TextBox 21">
            <a:extLst>
              <a:ext uri="{FF2B5EF4-FFF2-40B4-BE49-F238E27FC236}">
                <a16:creationId xmlns:a16="http://schemas.microsoft.com/office/drawing/2014/main" xmlns="" id="{7EE5BECD-1FA6-4FF0-86CC-ADE41C9811F1}"/>
              </a:ext>
            </a:extLst>
          </p:cNvPr>
          <p:cNvSpPr txBox="1"/>
          <p:nvPr/>
        </p:nvSpPr>
        <p:spPr>
          <a:xfrm>
            <a:off x="972532" y="1451728"/>
            <a:ext cx="10481035" cy="3888244"/>
          </a:xfrm>
          <a:prstGeom prst="rect">
            <a:avLst/>
          </a:prstGeom>
          <a:noFill/>
        </p:spPr>
        <p:txBody>
          <a:bodyPr wrap="square" rtlCol="0">
            <a:spAutoFit/>
          </a:bodyPr>
          <a:lstStyle/>
          <a:p>
            <a:pPr indent="450215" algn="just">
              <a:spcAft>
                <a:spcPts val="800"/>
              </a:spcAft>
            </a:pPr>
            <a:r>
              <a:rPr lang="uk-UA" sz="2000" dirty="0">
                <a:solidFill>
                  <a:srgbClr val="000000"/>
                </a:solidFill>
                <a:effectLst/>
                <a:ea typeface="Calibri" panose="020F0502020204030204" pitchFamily="34" charset="0"/>
                <a:cs typeface="Times New Roman" panose="02020603050405020304" pitchFamily="18" charset="0"/>
              </a:rPr>
              <a:t>− </a:t>
            </a:r>
            <a:r>
              <a:rPr lang="uk-UA" sz="2000" b="1" i="1" dirty="0">
                <a:solidFill>
                  <a:srgbClr val="000000"/>
                </a:solidFill>
                <a:effectLst/>
                <a:ea typeface="Calibri" panose="020F0502020204030204" pitchFamily="34" charset="0"/>
                <a:cs typeface="Times New Roman" panose="02020603050405020304" pitchFamily="18" charset="0"/>
              </a:rPr>
              <a:t>Єдиний державний портал адміністративних послуг</a:t>
            </a:r>
            <a:r>
              <a:rPr lang="uk-UA" sz="2000" dirty="0">
                <a:solidFill>
                  <a:srgbClr val="000000"/>
                </a:solidFill>
                <a:effectLst/>
                <a:ea typeface="Calibri" panose="020F0502020204030204" pitchFamily="34" charset="0"/>
                <a:cs typeface="Times New Roman" panose="02020603050405020304" pitchFamily="18" charset="0"/>
              </a:rPr>
              <a:t> (пілотна версія) є офіційним джерелом інформації про надання адміністративних послуг в Україні. Портал створений для впорядкування та надання вичерпної інформації про адміністративні послуги, впровадження та вдосконалення методологічних механізмів надання адміністративних послуг. Портал створено на вимогу Закону України «Про адміністративні послуги» з метою спрощення способів отримання адміністративних послуг для громадян та бізнесу.</a:t>
            </a:r>
            <a:endParaRPr lang="uk-UA" sz="2000" dirty="0">
              <a:effectLst/>
              <a:ea typeface="Calibri" panose="020F0502020204030204" pitchFamily="34" charset="0"/>
              <a:cs typeface="Times New Roman" panose="02020603050405020304" pitchFamily="18" charset="0"/>
            </a:endParaRPr>
          </a:p>
          <a:p>
            <a:pPr indent="450215" algn="just">
              <a:spcAft>
                <a:spcPts val="800"/>
              </a:spcAft>
            </a:pPr>
            <a:r>
              <a:rPr lang="uk-UA" sz="2000" dirty="0">
                <a:solidFill>
                  <a:srgbClr val="000000"/>
                </a:solidFill>
                <a:effectLst/>
                <a:ea typeface="Calibri" panose="020F0502020204030204" pitchFamily="34" charset="0"/>
                <a:cs typeface="Times New Roman" panose="02020603050405020304" pitchFamily="18" charset="0"/>
              </a:rPr>
              <a:t>− </a:t>
            </a:r>
            <a:r>
              <a:rPr lang="uk-UA" sz="2000" b="1" i="1" dirty="0">
                <a:solidFill>
                  <a:srgbClr val="000000"/>
                </a:solidFill>
                <a:effectLst/>
                <a:ea typeface="Calibri" panose="020F0502020204030204" pitchFamily="34" charset="0"/>
                <a:cs typeface="Times New Roman" panose="02020603050405020304" pitchFamily="18" charset="0"/>
              </a:rPr>
              <a:t>Портал </a:t>
            </a:r>
            <a:r>
              <a:rPr lang="uk-UA" sz="2000" b="1" i="1" dirty="0" err="1">
                <a:solidFill>
                  <a:srgbClr val="000000"/>
                </a:solidFill>
                <a:effectLst/>
                <a:ea typeface="Calibri" panose="020F0502020204030204" pitchFamily="34" charset="0"/>
                <a:cs typeface="Times New Roman" panose="02020603050405020304" pitchFamily="18" charset="0"/>
              </a:rPr>
              <a:t>iGov</a:t>
            </a:r>
            <a:r>
              <a:rPr lang="uk-UA" sz="2000" dirty="0">
                <a:solidFill>
                  <a:srgbClr val="000000"/>
                </a:solidFill>
                <a:effectLst/>
                <a:ea typeface="Calibri" panose="020F0502020204030204" pitchFamily="34" charset="0"/>
                <a:cs typeface="Times New Roman" panose="02020603050405020304" pitchFamily="18" charset="0"/>
              </a:rPr>
              <a:t> був запущений командою українських та зарубіжних ІТ-волонтерів для боротьби з корупцією в Україні та вдосконалення бізнес-процесів у державних органах. На даному порталі можна отримати більше 90 послуг онлайн. У планах волонтерів реалізувати ще понад 400 електронних послуг. Послуги розділені для громадян та бізнесу і відсортовані за категоріями. Також на порталі працює зручний пошук, де можна відсортувати послуги, доступні саме у вашому місті.</a:t>
            </a:r>
            <a:endParaRPr lang="uk-UA" sz="2000" dirty="0">
              <a:effectLst/>
              <a:ea typeface="Calibri" panose="020F0502020204030204" pitchFamily="34" charset="0"/>
              <a:cs typeface="Times New Roman" panose="02020603050405020304" pitchFamily="18" charset="0"/>
            </a:endParaRP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3074" name="Picture 2" descr="ГОЛОВНА СТОРІНКА">
            <a:extLst>
              <a:ext uri="{FF2B5EF4-FFF2-40B4-BE49-F238E27FC236}">
                <a16:creationId xmlns:a16="http://schemas.microsoft.com/office/drawing/2014/main" xmlns="" id="{42ED9121-6D56-4E8F-8A19-BA11E0A634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1141" y="5287443"/>
            <a:ext cx="25146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24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3. Сучасні державні проекти з розвитку електронного врядування</a:t>
            </a:r>
          </a:p>
        </p:txBody>
      </p:sp>
      <p:sp>
        <p:nvSpPr>
          <p:cNvPr id="22" name="TextBox 21">
            <a:extLst>
              <a:ext uri="{FF2B5EF4-FFF2-40B4-BE49-F238E27FC236}">
                <a16:creationId xmlns:a16="http://schemas.microsoft.com/office/drawing/2014/main" xmlns="" id="{7EE5BECD-1FA6-4FF0-86CC-ADE41C9811F1}"/>
              </a:ext>
            </a:extLst>
          </p:cNvPr>
          <p:cNvSpPr txBox="1"/>
          <p:nvPr/>
        </p:nvSpPr>
        <p:spPr>
          <a:xfrm>
            <a:off x="972532" y="1451728"/>
            <a:ext cx="10481035" cy="4196020"/>
          </a:xfrm>
          <a:prstGeom prst="rect">
            <a:avLst/>
          </a:prstGeom>
          <a:noFill/>
        </p:spPr>
        <p:txBody>
          <a:bodyPr wrap="square" rtlCol="0">
            <a:spAutoFit/>
          </a:bodyPr>
          <a:lstStyle/>
          <a:p>
            <a:pPr indent="450215" algn="just">
              <a:spcAft>
                <a:spcPts val="800"/>
              </a:spcAft>
            </a:pPr>
            <a:r>
              <a:rPr lang="uk-UA" sz="2000" dirty="0">
                <a:solidFill>
                  <a:srgbClr val="000000"/>
                </a:solidFill>
                <a:effectLst/>
                <a:ea typeface="Calibri" panose="020F0502020204030204" pitchFamily="34" charset="0"/>
                <a:cs typeface="Times New Roman" panose="02020603050405020304" pitchFamily="18" charset="0"/>
              </a:rPr>
              <a:t>− </a:t>
            </a:r>
            <a:r>
              <a:rPr lang="uk-UA" sz="2000" b="1" i="1" dirty="0">
                <a:solidFill>
                  <a:srgbClr val="000000"/>
                </a:solidFill>
                <a:effectLst/>
                <a:ea typeface="Calibri" panose="020F0502020204030204" pitchFamily="34" charset="0"/>
                <a:cs typeface="Times New Roman" panose="02020603050405020304" pitchFamily="18" charset="0"/>
              </a:rPr>
              <a:t>Єдина державна електронна база з питань освіти.</a:t>
            </a:r>
            <a:r>
              <a:rPr lang="uk-UA" sz="2000" dirty="0">
                <a:solidFill>
                  <a:srgbClr val="000000"/>
                </a:solidFill>
                <a:effectLst/>
                <a:ea typeface="Calibri" panose="020F0502020204030204" pitchFamily="34" charset="0"/>
                <a:cs typeface="Times New Roman" panose="02020603050405020304" pitchFamily="18" charset="0"/>
              </a:rPr>
              <a:t> В межах якої діє система «Подання та розгляду заяв в електронній формі на участь у конкурсному відборі до вищих навчальних закладів». Вона функціонує на рівні із традиційною (паперовою) формою подачі документів відповідно до затверджених Умов прийому на навчання до вищих навчальних закладів України у 2017 році.</a:t>
            </a:r>
            <a:endParaRPr lang="uk-UA" sz="2000" dirty="0">
              <a:effectLst/>
              <a:ea typeface="Calibri" panose="020F0502020204030204" pitchFamily="34" charset="0"/>
              <a:cs typeface="Times New Roman" panose="02020603050405020304" pitchFamily="18" charset="0"/>
            </a:endParaRPr>
          </a:p>
          <a:p>
            <a:pPr indent="450215" algn="just">
              <a:spcAft>
                <a:spcPts val="800"/>
              </a:spcAft>
            </a:pPr>
            <a:r>
              <a:rPr lang="uk-UA" sz="2000" dirty="0">
                <a:solidFill>
                  <a:srgbClr val="000000"/>
                </a:solidFill>
                <a:effectLst/>
                <a:ea typeface="Calibri" panose="020F0502020204030204" pitchFamily="34" charset="0"/>
                <a:cs typeface="Times New Roman" panose="02020603050405020304" pitchFamily="18" charset="0"/>
              </a:rPr>
              <a:t>− </a:t>
            </a:r>
            <a:r>
              <a:rPr lang="uk-UA" sz="2000" b="1" i="1" dirty="0">
                <a:solidFill>
                  <a:srgbClr val="000000"/>
                </a:solidFill>
                <a:effectLst/>
                <a:ea typeface="Calibri" panose="020F0502020204030204" pitchFamily="34" charset="0"/>
                <a:cs typeface="Times New Roman" panose="02020603050405020304" pitchFamily="18" charset="0"/>
              </a:rPr>
              <a:t>Он-лайн будинок юстиції.</a:t>
            </a:r>
            <a:r>
              <a:rPr lang="uk-UA" sz="2000" dirty="0">
                <a:solidFill>
                  <a:srgbClr val="000000"/>
                </a:solidFill>
                <a:effectLst/>
                <a:ea typeface="Calibri" panose="020F0502020204030204" pitchFamily="34" charset="0"/>
                <a:cs typeface="Times New Roman" panose="02020603050405020304" pitchFamily="18" charset="0"/>
              </a:rPr>
              <a:t> За допомогою даного сайту стає можливим, без контакту з представниками влади, отримати повторні документи про державну реєстрацію актів цивільного стану: свідоцтва про народження, шлюб, розірвання шлюбу, смерть, зміну імені, а також відповідні витяги з Державного реєстру актів цивільного стану громадян; здійснити державну реєстрацію громадської організації, зі статусом юридичної особи; здійснити реєстрацію оренди землі; отримати інформацію з реєстрів та скористатися послугою </a:t>
            </a:r>
            <a:r>
              <a:rPr lang="uk-UA" sz="2000" dirty="0" err="1">
                <a:solidFill>
                  <a:srgbClr val="000000"/>
                </a:solidFill>
                <a:effectLst/>
                <a:ea typeface="Calibri" panose="020F0502020204030204" pitchFamily="34" charset="0"/>
                <a:cs typeface="Times New Roman" panose="02020603050405020304" pitchFamily="18" charset="0"/>
              </a:rPr>
              <a:t>sms</a:t>
            </a:r>
            <a:r>
              <a:rPr lang="uk-UA" sz="2000" dirty="0">
                <a:solidFill>
                  <a:srgbClr val="000000"/>
                </a:solidFill>
                <a:effectLst/>
                <a:ea typeface="Calibri" panose="020F0502020204030204" pitchFamily="34" charset="0"/>
                <a:cs typeface="Times New Roman" panose="02020603050405020304" pitchFamily="18" charset="0"/>
              </a:rPr>
              <a:t>-маяк (отримувати миттєві повідомлення про статус будь-яких об’єктів нерухомого майна у Державному реєстрі речових прав на нерухоме майно).</a:t>
            </a:r>
            <a:endParaRPr lang="uk-UA" sz="2000" dirty="0">
              <a:effectLst/>
              <a:ea typeface="Calibri" panose="020F0502020204030204" pitchFamily="34" charset="0"/>
              <a:cs typeface="Times New Roman" panose="02020603050405020304" pitchFamily="18" charset="0"/>
            </a:endParaRP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1626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3. Сучасні державні проекти з розвитку електронного врядування</a:t>
            </a:r>
          </a:p>
        </p:txBody>
      </p:sp>
      <p:sp>
        <p:nvSpPr>
          <p:cNvPr id="22" name="TextBox 21">
            <a:extLst>
              <a:ext uri="{FF2B5EF4-FFF2-40B4-BE49-F238E27FC236}">
                <a16:creationId xmlns:a16="http://schemas.microsoft.com/office/drawing/2014/main" xmlns="" id="{7EE5BECD-1FA6-4FF0-86CC-ADE41C9811F1}"/>
              </a:ext>
            </a:extLst>
          </p:cNvPr>
          <p:cNvSpPr txBox="1"/>
          <p:nvPr/>
        </p:nvSpPr>
        <p:spPr>
          <a:xfrm>
            <a:off x="972532" y="1451728"/>
            <a:ext cx="10481035" cy="3888244"/>
          </a:xfrm>
          <a:prstGeom prst="rect">
            <a:avLst/>
          </a:prstGeom>
          <a:noFill/>
        </p:spPr>
        <p:txBody>
          <a:bodyPr wrap="square" rtlCol="0">
            <a:spAutoFit/>
          </a:bodyPr>
          <a:lstStyle/>
          <a:p>
            <a:pPr indent="450215" algn="just">
              <a:spcAft>
                <a:spcPts val="800"/>
              </a:spcAft>
            </a:pPr>
            <a:r>
              <a:rPr lang="uk-UA" sz="2000" dirty="0">
                <a:solidFill>
                  <a:srgbClr val="000000"/>
                </a:solidFill>
                <a:effectLst/>
                <a:ea typeface="Calibri" panose="020F0502020204030204" pitchFamily="34" charset="0"/>
                <a:cs typeface="Times New Roman" panose="02020603050405020304" pitchFamily="18" charset="0"/>
              </a:rPr>
              <a:t>− </a:t>
            </a:r>
            <a:r>
              <a:rPr lang="uk-UA" sz="2000" b="1" i="1" dirty="0">
                <a:solidFill>
                  <a:srgbClr val="000000"/>
                </a:solidFill>
                <a:effectLst/>
                <a:ea typeface="Calibri" panose="020F0502020204030204" pitchFamily="34" charset="0"/>
                <a:cs typeface="Times New Roman" panose="02020603050405020304" pitchFamily="18" charset="0"/>
              </a:rPr>
              <a:t>Електронна система здійснення декларативних процедур у будівництві.</a:t>
            </a:r>
            <a:r>
              <a:rPr lang="uk-UA" sz="2000" dirty="0">
                <a:solidFill>
                  <a:srgbClr val="000000"/>
                </a:solidFill>
                <a:effectLst/>
                <a:ea typeface="Calibri" panose="020F0502020204030204" pitchFamily="34" charset="0"/>
                <a:cs typeface="Times New Roman" panose="02020603050405020304" pitchFamily="18" charset="0"/>
              </a:rPr>
              <a:t> З метою підвищення якості та зручності надання адміністративних послуг, Державна архітектурно-будівельна інспекція України запровадила можливість отримання ряду послуг у електронному вигляді. Для отримання послуги в електронному вигляді потрібно підписати декларацію (повідомлення), що подається до Центру надання адміністративних послуг, власним електронним цифровим підписом. В подальшому надіслана декларація (повідомлення) будуть розглянуті відповідальним співробітником Державної архітектурно-будівельної інспекції України. Про хід розгляду декларації (повідомлення) на вказану електрону поштову скриньку будуть надходити відповідні повідомлення.</a:t>
            </a:r>
            <a:endParaRPr lang="uk-UA" sz="2000" dirty="0">
              <a:effectLst/>
              <a:ea typeface="Calibri" panose="020F0502020204030204" pitchFamily="34" charset="0"/>
              <a:cs typeface="Times New Roman" panose="02020603050405020304" pitchFamily="18" charset="0"/>
            </a:endParaRPr>
          </a:p>
          <a:p>
            <a:pPr indent="450215" algn="just">
              <a:spcAft>
                <a:spcPts val="800"/>
              </a:spcAft>
            </a:pPr>
            <a:r>
              <a:rPr lang="uk-UA" sz="2000" dirty="0">
                <a:solidFill>
                  <a:srgbClr val="000000"/>
                </a:solidFill>
                <a:effectLst/>
                <a:ea typeface="Calibri" panose="020F0502020204030204" pitchFamily="34" charset="0"/>
                <a:cs typeface="Times New Roman" panose="02020603050405020304" pitchFamily="18" charset="0"/>
              </a:rPr>
              <a:t>− </a:t>
            </a:r>
            <a:r>
              <a:rPr lang="uk-UA" sz="2000" b="1" i="1" dirty="0">
                <a:solidFill>
                  <a:srgbClr val="000000"/>
                </a:solidFill>
                <a:effectLst/>
                <a:ea typeface="Calibri" panose="020F0502020204030204" pitchFamily="34" charset="0"/>
                <a:cs typeface="Times New Roman" panose="02020603050405020304" pitchFamily="18" charset="0"/>
              </a:rPr>
              <a:t>Офіційний сайт Міністерства юстиції України.</a:t>
            </a:r>
            <a:r>
              <a:rPr lang="uk-UA" sz="2000" dirty="0">
                <a:solidFill>
                  <a:srgbClr val="000000"/>
                </a:solidFill>
                <a:effectLst/>
                <a:ea typeface="Calibri" panose="020F0502020204030204" pitchFamily="34" charset="0"/>
                <a:cs typeface="Times New Roman" panose="02020603050405020304" pitchFamily="18" charset="0"/>
              </a:rPr>
              <a:t> На сайті можна відправити електронне звернення до Міністерства, знайти необхідний нормативно правовий акт та перевірити його чинність, скористатися єдиним реєстром боржників та ін.</a:t>
            </a:r>
            <a:endParaRPr lang="uk-UA" sz="2000" dirty="0">
              <a:effectLst/>
              <a:ea typeface="Calibri" panose="020F0502020204030204" pitchFamily="34" charset="0"/>
              <a:cs typeface="Times New Roman" panose="02020603050405020304" pitchFamily="18" charset="0"/>
            </a:endParaRP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4098" name="Picture 2" descr="Міністерство юстиції України — Вікіпедія">
            <a:extLst>
              <a:ext uri="{FF2B5EF4-FFF2-40B4-BE49-F238E27FC236}">
                <a16:creationId xmlns:a16="http://schemas.microsoft.com/office/drawing/2014/main" xmlns="" id="{BB659578-529D-49AD-A527-43D7D218676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110" y="5651370"/>
            <a:ext cx="2527483" cy="842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37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3. Сучасні державні проекти з розвитку електронного врядування</a:t>
            </a:r>
          </a:p>
        </p:txBody>
      </p:sp>
      <p:sp>
        <p:nvSpPr>
          <p:cNvPr id="22" name="TextBox 21">
            <a:extLst>
              <a:ext uri="{FF2B5EF4-FFF2-40B4-BE49-F238E27FC236}">
                <a16:creationId xmlns:a16="http://schemas.microsoft.com/office/drawing/2014/main" xmlns="" id="{7EE5BECD-1FA6-4FF0-86CC-ADE41C9811F1}"/>
              </a:ext>
            </a:extLst>
          </p:cNvPr>
          <p:cNvSpPr txBox="1"/>
          <p:nvPr/>
        </p:nvSpPr>
        <p:spPr>
          <a:xfrm>
            <a:off x="972532" y="1451728"/>
            <a:ext cx="10481035" cy="3272691"/>
          </a:xfrm>
          <a:prstGeom prst="rect">
            <a:avLst/>
          </a:prstGeom>
          <a:noFill/>
        </p:spPr>
        <p:txBody>
          <a:bodyPr wrap="square" rtlCol="0">
            <a:spAutoFit/>
          </a:bodyPr>
          <a:lstStyle/>
          <a:p>
            <a:pPr indent="450215" algn="just">
              <a:spcAft>
                <a:spcPts val="800"/>
              </a:spcAft>
            </a:pPr>
            <a:r>
              <a:rPr lang="uk-UA" sz="2000" b="1" i="1" dirty="0">
                <a:solidFill>
                  <a:srgbClr val="000000"/>
                </a:solidFill>
                <a:effectLst/>
                <a:ea typeface="Calibri" panose="020F0502020204030204" pitchFamily="34" charset="0"/>
                <a:cs typeface="Times New Roman" panose="02020603050405020304" pitchFamily="18" charset="0"/>
              </a:rPr>
              <a:t>Перешкодами на шляху впровадження електронних державних послуг є:</a:t>
            </a:r>
            <a:endParaRPr lang="uk-UA" sz="2000" dirty="0">
              <a:effectLst/>
              <a:ea typeface="Calibri" panose="020F0502020204030204" pitchFamily="34" charset="0"/>
              <a:cs typeface="Times New Roman" panose="02020603050405020304" pitchFamily="18" charset="0"/>
            </a:endParaRPr>
          </a:p>
          <a:p>
            <a:pPr indent="450215" algn="just">
              <a:spcAft>
                <a:spcPts val="800"/>
              </a:spcAft>
            </a:pPr>
            <a:r>
              <a:rPr lang="uk-UA" sz="2000" dirty="0">
                <a:solidFill>
                  <a:srgbClr val="000000"/>
                </a:solidFill>
                <a:effectLst/>
                <a:ea typeface="Calibri" panose="020F0502020204030204" pitchFamily="34" charset="0"/>
                <a:cs typeface="Times New Roman" panose="02020603050405020304" pitchFamily="18" charset="0"/>
              </a:rPr>
              <a:t>1) висока ціна та складність реалізації індивідуальних </a:t>
            </a:r>
            <a:r>
              <a:rPr lang="uk-UA" sz="2000" dirty="0" err="1">
                <a:solidFill>
                  <a:srgbClr val="000000"/>
                </a:solidFill>
                <a:effectLst/>
                <a:ea typeface="Calibri" panose="020F0502020204030204" pitchFamily="34" charset="0"/>
                <a:cs typeface="Times New Roman" panose="02020603050405020304" pitchFamily="18" charset="0"/>
              </a:rPr>
              <a:t>транзакційних</a:t>
            </a:r>
            <a:r>
              <a:rPr lang="uk-UA" sz="2000" dirty="0">
                <a:solidFill>
                  <a:srgbClr val="000000"/>
                </a:solidFill>
                <a:effectLst/>
                <a:ea typeface="Calibri" panose="020F0502020204030204" pitchFamily="34" charset="0"/>
                <a:cs typeface="Times New Roman" panose="02020603050405020304" pitchFamily="18" charset="0"/>
              </a:rPr>
              <a:t> послуг і регламентів;</a:t>
            </a:r>
            <a:endParaRPr lang="uk-UA" sz="2000" dirty="0">
              <a:effectLst/>
              <a:ea typeface="Calibri" panose="020F0502020204030204" pitchFamily="34" charset="0"/>
              <a:cs typeface="Times New Roman" panose="02020603050405020304" pitchFamily="18" charset="0"/>
            </a:endParaRPr>
          </a:p>
          <a:p>
            <a:pPr indent="450215" algn="just">
              <a:spcAft>
                <a:spcPts val="800"/>
              </a:spcAft>
            </a:pPr>
            <a:r>
              <a:rPr lang="uk-UA" sz="2000" dirty="0">
                <a:solidFill>
                  <a:srgbClr val="000000"/>
                </a:solidFill>
                <a:effectLst/>
                <a:ea typeface="Calibri" panose="020F0502020204030204" pitchFamily="34" charset="0"/>
                <a:cs typeface="Times New Roman" panose="02020603050405020304" pitchFamily="18" charset="0"/>
              </a:rPr>
              <a:t>2) відсутність юридичної бази для повноцінної роботи державних установ з інформацією в електронній формі, яка забезпечувала б законодавчу основу для практичного виключення проблеми медіа-розриву;</a:t>
            </a:r>
            <a:endParaRPr lang="uk-UA" sz="2000" dirty="0">
              <a:effectLst/>
              <a:ea typeface="Calibri" panose="020F0502020204030204" pitchFamily="34" charset="0"/>
              <a:cs typeface="Times New Roman" panose="02020603050405020304" pitchFamily="18" charset="0"/>
            </a:endParaRPr>
          </a:p>
          <a:p>
            <a:pPr indent="450215" algn="just">
              <a:spcAft>
                <a:spcPts val="800"/>
              </a:spcAft>
            </a:pPr>
            <a:r>
              <a:rPr lang="uk-UA" sz="2000" dirty="0">
                <a:solidFill>
                  <a:srgbClr val="000000"/>
                </a:solidFill>
                <a:effectLst/>
                <a:ea typeface="Calibri" panose="020F0502020204030204" pitchFamily="34" charset="0"/>
                <a:cs typeface="Times New Roman" panose="02020603050405020304" pitchFamily="18" charset="0"/>
              </a:rPr>
              <a:t>3) відсутність великої кількості висококласних фахівців-державних службовців в державних установах;</a:t>
            </a:r>
            <a:endParaRPr lang="uk-UA" sz="2000" dirty="0">
              <a:effectLst/>
              <a:ea typeface="Calibri" panose="020F0502020204030204" pitchFamily="34" charset="0"/>
              <a:cs typeface="Times New Roman" panose="02020603050405020304" pitchFamily="18" charset="0"/>
            </a:endParaRPr>
          </a:p>
          <a:p>
            <a:pPr indent="450215" algn="just">
              <a:spcAft>
                <a:spcPts val="800"/>
              </a:spcAft>
            </a:pPr>
            <a:r>
              <a:rPr lang="uk-UA" sz="2000" dirty="0">
                <a:solidFill>
                  <a:srgbClr val="000000"/>
                </a:solidFill>
                <a:effectLst/>
                <a:ea typeface="Calibri" panose="020F0502020204030204" pitchFamily="34" charset="0"/>
                <a:cs typeface="Times New Roman" panose="02020603050405020304" pitchFamily="18" charset="0"/>
              </a:rPr>
              <a:t>4) недостатній рівень заробітної плати державних службовців, який не створює мотивації досконалого володіння комп'ютерними технологіями.</a:t>
            </a:r>
            <a:endParaRPr lang="uk-UA" sz="2000" dirty="0">
              <a:effectLst/>
              <a:ea typeface="Calibri" panose="020F0502020204030204" pitchFamily="34" charset="0"/>
              <a:cs typeface="Times New Roman" panose="02020603050405020304" pitchFamily="18" charset="0"/>
            </a:endParaRP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3195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xmlns="" id="{B0C1EE7C-79B3-4629-8CE7-B480CCFD1233}"/>
              </a:ext>
            </a:extLst>
          </p:cNvPr>
          <p:cNvSpPr txBox="1">
            <a:spLocks/>
          </p:cNvSpPr>
          <p:nvPr/>
        </p:nvSpPr>
        <p:spPr>
          <a:xfrm>
            <a:off x="2205872" y="2315160"/>
            <a:ext cx="7780256" cy="22276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4800" b="1" dirty="0">
                <a:latin typeface="Arial" panose="020B0604020202020204" pitchFamily="34" charset="0"/>
                <a:cs typeface="Arial" panose="020B0604020202020204" pitchFamily="34" charset="0"/>
              </a:rPr>
              <a:t>Дякую за увагу!</a:t>
            </a:r>
            <a:endParaRPr lang="ru-RU"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9904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1. Загальносвітові тенденції розвитку ІКТ</a:t>
            </a:r>
          </a:p>
        </p:txBody>
      </p:sp>
      <p:sp>
        <p:nvSpPr>
          <p:cNvPr id="22" name="TextBox 21">
            <a:extLst>
              <a:ext uri="{FF2B5EF4-FFF2-40B4-BE49-F238E27FC236}">
                <a16:creationId xmlns:a16="http://schemas.microsoft.com/office/drawing/2014/main" xmlns="" id="{7EE5BECD-1FA6-4FF0-86CC-ADE41C9811F1}"/>
              </a:ext>
            </a:extLst>
          </p:cNvPr>
          <p:cNvSpPr txBox="1"/>
          <p:nvPr/>
        </p:nvSpPr>
        <p:spPr>
          <a:xfrm>
            <a:off x="972532" y="1451728"/>
            <a:ext cx="10481035" cy="3888244"/>
          </a:xfrm>
          <a:prstGeom prst="rect">
            <a:avLst/>
          </a:prstGeom>
          <a:noFill/>
        </p:spPr>
        <p:txBody>
          <a:bodyPr wrap="square" rtlCol="0">
            <a:spAutoFit/>
          </a:bodyPr>
          <a:lstStyle/>
          <a:p>
            <a:pPr indent="450215" algn="just">
              <a:spcAft>
                <a:spcPts val="800"/>
              </a:spcAft>
            </a:pPr>
            <a:r>
              <a:rPr lang="uk-UA" sz="2000" b="1" i="1" dirty="0">
                <a:solidFill>
                  <a:srgbClr val="000000"/>
                </a:solidFill>
                <a:effectLst/>
                <a:ea typeface="Times New Roman" panose="02020603050405020304" pitchFamily="18" charset="0"/>
                <a:cs typeface="Times New Roman" panose="02020603050405020304" pitchFamily="18" charset="0"/>
              </a:rPr>
              <a:t>Інформаційно-комунікаційні технології</a:t>
            </a:r>
            <a:r>
              <a:rPr lang="uk-UA" sz="2000" dirty="0">
                <a:solidFill>
                  <a:srgbClr val="000000"/>
                </a:solidFill>
                <a:effectLst/>
                <a:ea typeface="Times New Roman" panose="02020603050405020304" pitchFamily="18" charset="0"/>
                <a:cs typeface="Times New Roman" panose="02020603050405020304" pitchFamily="18" charset="0"/>
              </a:rPr>
              <a:t> охоплюють сукупність інформаційних та комунікаційних технічних засобів і методів збирання, оброблення й передавання даних для отримання інформації нової якості про стан об’єкта, процес, явище для створення (перетворення) нової інформації з метою її аналізу або поліпшеного сприйняття людиною та прийняття на її основі рішення про виконання певних дій. </a:t>
            </a:r>
            <a:endParaRPr lang="uk-UA" sz="2000" dirty="0">
              <a:effectLst/>
              <a:ea typeface="Calibri" panose="020F0502020204030204" pitchFamily="34" charset="0"/>
              <a:cs typeface="Times New Roman" panose="02020603050405020304" pitchFamily="18" charset="0"/>
            </a:endParaRPr>
          </a:p>
          <a:p>
            <a:pPr indent="450215" algn="just">
              <a:spcAft>
                <a:spcPts val="800"/>
              </a:spcAft>
            </a:pPr>
            <a:r>
              <a:rPr lang="uk-UA" sz="2000" dirty="0">
                <a:solidFill>
                  <a:srgbClr val="000000"/>
                </a:solidFill>
                <a:effectLst/>
                <a:ea typeface="Times New Roman" panose="02020603050405020304" pitchFamily="18" charset="0"/>
                <a:cs typeface="Times New Roman" panose="02020603050405020304" pitchFamily="18" charset="0"/>
              </a:rPr>
              <a:t>Ринку інформаційно-комунікаційних технологій властиві такі </a:t>
            </a:r>
            <a:r>
              <a:rPr lang="uk-UA" sz="2000" b="1" i="1" dirty="0">
                <a:solidFill>
                  <a:srgbClr val="000000"/>
                </a:solidFill>
                <a:effectLst/>
                <a:ea typeface="Times New Roman" panose="02020603050405020304" pitchFamily="18" charset="0"/>
                <a:cs typeface="Times New Roman" panose="02020603050405020304" pitchFamily="18" charset="0"/>
              </a:rPr>
              <a:t>особливості:</a:t>
            </a:r>
            <a:r>
              <a:rPr lang="uk-UA" sz="2000" dirty="0">
                <a:solidFill>
                  <a:srgbClr val="000000"/>
                </a:solidFill>
                <a:effectLst/>
                <a:ea typeface="Times New Roman" panose="02020603050405020304" pitchFamily="18" charset="0"/>
                <a:cs typeface="Times New Roman" panose="02020603050405020304" pitchFamily="18" charset="0"/>
              </a:rPr>
              <a:t> нематеріальність кінцевого продукту/послуги – якісно нової, достовірної інформації, отриманої за визначений період, у визначеному просторово-часовому відрізку; підвищення вимог, які висуваються користувачами, щодо достовірності та терміновості товару/послуги  інформаційно-комунікаційних технологій. Інформаційно-комунікаційний ринок складається з двох взаємопов’язаних кластерів-галузей: телекомунікації (ТК) та інформаційних технологій (ІТ), які можна розглядати як окремі ринки.</a:t>
            </a:r>
            <a:endParaRPr lang="uk-UA" sz="2000" dirty="0">
              <a:effectLst/>
              <a:ea typeface="Calibri" panose="020F0502020204030204" pitchFamily="34" charset="0"/>
              <a:cs typeface="Times New Roman" panose="02020603050405020304" pitchFamily="18" charset="0"/>
            </a:endParaRP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2513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1. Загальносвітові тенденції розвитку ІКТ</a:t>
            </a:r>
          </a:p>
        </p:txBody>
      </p:sp>
      <p:sp>
        <p:nvSpPr>
          <p:cNvPr id="22" name="TextBox 21">
            <a:extLst>
              <a:ext uri="{FF2B5EF4-FFF2-40B4-BE49-F238E27FC236}">
                <a16:creationId xmlns:a16="http://schemas.microsoft.com/office/drawing/2014/main" xmlns="" id="{7EE5BECD-1FA6-4FF0-86CC-ADE41C9811F1}"/>
              </a:ext>
            </a:extLst>
          </p:cNvPr>
          <p:cNvSpPr txBox="1"/>
          <p:nvPr/>
        </p:nvSpPr>
        <p:spPr>
          <a:xfrm>
            <a:off x="972532" y="1451728"/>
            <a:ext cx="10481035" cy="4196020"/>
          </a:xfrm>
          <a:prstGeom prst="rect">
            <a:avLst/>
          </a:prstGeom>
          <a:noFill/>
        </p:spPr>
        <p:txBody>
          <a:bodyPr wrap="square" rtlCol="0">
            <a:spAutoFit/>
          </a:bodyPr>
          <a:lstStyle/>
          <a:p>
            <a:pPr indent="450215" algn="just">
              <a:spcAft>
                <a:spcPts val="800"/>
              </a:spcAft>
            </a:pPr>
            <a:r>
              <a:rPr lang="uk-UA" sz="2000" dirty="0">
                <a:solidFill>
                  <a:srgbClr val="000000"/>
                </a:solidFill>
                <a:effectLst/>
                <a:ea typeface="Times New Roman" panose="02020603050405020304" pitchFamily="18" charset="0"/>
                <a:cs typeface="Times New Roman" panose="02020603050405020304" pitchFamily="18" charset="0"/>
              </a:rPr>
              <a:t>В історичному розвитку ринок інформаційних технологій завжди демонстрував значні темпи зростання, проте в останні кілька років ці темпи знизилися, і прогноз на найближчі роки виглядає стриманим. Якщо </a:t>
            </a:r>
            <a:r>
              <a:rPr lang="uk-UA" sz="2000" b="1" dirty="0">
                <a:solidFill>
                  <a:srgbClr val="000000"/>
                </a:solidFill>
                <a:effectLst/>
                <a:ea typeface="Times New Roman" panose="02020603050405020304" pitchFamily="18" charset="0"/>
                <a:cs typeface="Times New Roman" panose="02020603050405020304" pitchFamily="18" charset="0"/>
              </a:rPr>
              <a:t>до 2015 р. </a:t>
            </a:r>
            <a:r>
              <a:rPr lang="uk-UA" sz="2000" dirty="0">
                <a:solidFill>
                  <a:srgbClr val="000000"/>
                </a:solidFill>
                <a:effectLst/>
                <a:ea typeface="Times New Roman" panose="02020603050405020304" pitchFamily="18" charset="0"/>
                <a:cs typeface="Times New Roman" panose="02020603050405020304" pitchFamily="18" charset="0"/>
              </a:rPr>
              <a:t>ринок стабільно прогресував, то найближча перспектива відзначає скорочення інвестицій у нефінансові активи та нестабільність світової економічної кон’юнктури.</a:t>
            </a:r>
            <a:endParaRPr lang="uk-UA" sz="2000" dirty="0">
              <a:solidFill>
                <a:srgbClr val="000000"/>
              </a:solidFill>
              <a:ea typeface="Times New Roman" panose="02020603050405020304" pitchFamily="18" charset="0"/>
              <a:cs typeface="Times New Roman" panose="02020603050405020304" pitchFamily="18" charset="0"/>
            </a:endParaRPr>
          </a:p>
          <a:p>
            <a:pPr indent="450215" algn="just">
              <a:spcAft>
                <a:spcPts val="800"/>
              </a:spcAft>
            </a:pPr>
            <a:r>
              <a:rPr lang="uk-UA" sz="2000" b="1" dirty="0">
                <a:effectLst/>
                <a:ea typeface="Times New Roman" panose="02020603050405020304" pitchFamily="18" charset="0"/>
              </a:rPr>
              <a:t>2019 р.</a:t>
            </a:r>
            <a:r>
              <a:rPr lang="uk-UA" sz="2000" dirty="0">
                <a:effectLst/>
                <a:ea typeface="Times New Roman" panose="02020603050405020304" pitchFamily="18" charset="0"/>
              </a:rPr>
              <a:t> був нелегким для індустрії інформаційних технологій. Прогноз зростання ринку постійно знижувався та становив 0,4%. Причинами цього стали економічна рецесія, яка спостерігається в багатьох регіонах, складна геополітична обстановка. Окрім того, спостерігається деяка «переоцінка цінностей» у клієнтів. Як зазначив </a:t>
            </a:r>
            <a:r>
              <a:rPr lang="uk-UA" sz="2000" i="1" dirty="0">
                <a:effectLst/>
                <a:ea typeface="Times New Roman" panose="02020603050405020304" pitchFamily="18" charset="0"/>
              </a:rPr>
              <a:t>Джон-Девід </a:t>
            </a:r>
            <a:r>
              <a:rPr lang="uk-UA" sz="2000" i="1" dirty="0" err="1">
                <a:effectLst/>
                <a:ea typeface="Times New Roman" panose="02020603050405020304" pitchFamily="18" charset="0"/>
              </a:rPr>
              <a:t>Лавлок</a:t>
            </a:r>
            <a:r>
              <a:rPr lang="uk-UA" sz="2000" i="1" dirty="0">
                <a:effectLst/>
                <a:ea typeface="Times New Roman" panose="02020603050405020304" pitchFamily="18" charset="0"/>
              </a:rPr>
              <a:t> (</a:t>
            </a:r>
            <a:r>
              <a:rPr lang="uk-UA" sz="2000" i="1" dirty="0" err="1">
                <a:effectLst/>
                <a:ea typeface="Times New Roman" panose="02020603050405020304" pitchFamily="18" charset="0"/>
              </a:rPr>
              <a:t>John-David</a:t>
            </a:r>
            <a:r>
              <a:rPr lang="uk-UA" sz="2000" i="1" dirty="0">
                <a:effectLst/>
                <a:ea typeface="Times New Roman" panose="02020603050405020304" pitchFamily="18" charset="0"/>
              </a:rPr>
              <a:t> </a:t>
            </a:r>
            <a:r>
              <a:rPr lang="uk-UA" sz="2000" i="1" dirty="0" err="1">
                <a:effectLst/>
                <a:ea typeface="Times New Roman" panose="02020603050405020304" pitchFamily="18" charset="0"/>
              </a:rPr>
              <a:t>Lovelock</a:t>
            </a:r>
            <a:r>
              <a:rPr lang="uk-UA" sz="2000" i="1" dirty="0">
                <a:effectLst/>
                <a:ea typeface="Times New Roman" panose="02020603050405020304" pitchFamily="18" charset="0"/>
              </a:rPr>
              <a:t>), </a:t>
            </a:r>
            <a:r>
              <a:rPr lang="uk-UA" sz="2000" i="1" dirty="0" err="1">
                <a:effectLst/>
                <a:ea typeface="Times New Roman" panose="02020603050405020304" pitchFamily="18" charset="0"/>
              </a:rPr>
              <a:t>віцепрезидент</a:t>
            </a:r>
            <a:r>
              <a:rPr lang="uk-UA" sz="2000" i="1" dirty="0">
                <a:effectLst/>
                <a:ea typeface="Times New Roman" panose="02020603050405020304" pitchFamily="18" charset="0"/>
              </a:rPr>
              <a:t> </a:t>
            </a:r>
            <a:r>
              <a:rPr lang="uk-UA" sz="2000" i="1" dirty="0" err="1">
                <a:effectLst/>
                <a:ea typeface="Times New Roman" panose="02020603050405020304" pitchFamily="18" charset="0"/>
              </a:rPr>
              <a:t>Gartner</a:t>
            </a:r>
            <a:r>
              <a:rPr lang="uk-UA" sz="2000" i="1" dirty="0">
                <a:effectLst/>
                <a:ea typeface="Times New Roman" panose="02020603050405020304" pitchFamily="18" charset="0"/>
              </a:rPr>
              <a:t> </a:t>
            </a:r>
            <a:r>
              <a:rPr lang="uk-UA" sz="2000" dirty="0">
                <a:effectLst/>
                <a:ea typeface="Times New Roman" panose="02020603050405020304" pitchFamily="18" charset="0"/>
              </a:rPr>
              <a:t>із досліджень, «генеральні директори з технологій та менеджери по продуктам повинні інвестувати лише в продукти наступного покоління, які наблизять їх до того, щоб стати справжньою технологічною компанією». І це може стримувати покупки технологій «поточного покоління». </a:t>
            </a:r>
            <a:endParaRPr lang="uk-UA" sz="2400" dirty="0">
              <a:effectLst/>
              <a:ea typeface="Calibri" panose="020F0502020204030204" pitchFamily="34" charset="0"/>
              <a:cs typeface="Times New Roman" panose="02020603050405020304" pitchFamily="18" charset="0"/>
            </a:endParaRP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86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1. Загальносвітові тенденції розвитку ІКТ</a:t>
            </a:r>
          </a:p>
        </p:txBody>
      </p:sp>
      <p:sp>
        <p:nvSpPr>
          <p:cNvPr id="22" name="TextBox 21">
            <a:extLst>
              <a:ext uri="{FF2B5EF4-FFF2-40B4-BE49-F238E27FC236}">
                <a16:creationId xmlns:a16="http://schemas.microsoft.com/office/drawing/2014/main" xmlns="" id="{7EE5BECD-1FA6-4FF0-86CC-ADE41C9811F1}"/>
              </a:ext>
            </a:extLst>
          </p:cNvPr>
          <p:cNvSpPr txBox="1"/>
          <p:nvPr/>
        </p:nvSpPr>
        <p:spPr>
          <a:xfrm>
            <a:off x="972532" y="1451728"/>
            <a:ext cx="10481035" cy="461665"/>
          </a:xfrm>
          <a:prstGeom prst="rect">
            <a:avLst/>
          </a:prstGeom>
          <a:noFill/>
        </p:spPr>
        <p:txBody>
          <a:bodyPr wrap="square" rtlCol="0">
            <a:spAutoFit/>
          </a:bodyPr>
          <a:lstStyle/>
          <a:p>
            <a:pPr indent="450215" algn="just">
              <a:spcAft>
                <a:spcPts val="800"/>
              </a:spcAft>
            </a:pPr>
            <a:r>
              <a:rPr lang="uk-UA" sz="2400" b="1" dirty="0">
                <a:solidFill>
                  <a:srgbClr val="000000"/>
                </a:solidFill>
                <a:effectLst/>
                <a:ea typeface="Times New Roman" panose="02020603050405020304" pitchFamily="18" charset="0"/>
                <a:cs typeface="Times New Roman" panose="02020603050405020304" pitchFamily="18" charset="0"/>
              </a:rPr>
              <a:t>Витрати на інформаційні технології у світі, млрд. </a:t>
            </a:r>
            <a:r>
              <a:rPr lang="uk-UA" sz="2400" b="1" dirty="0" err="1">
                <a:solidFill>
                  <a:srgbClr val="000000"/>
                </a:solidFill>
                <a:effectLst/>
                <a:ea typeface="Times New Roman" panose="02020603050405020304" pitchFamily="18" charset="0"/>
                <a:cs typeface="Times New Roman" panose="02020603050405020304" pitchFamily="18" charset="0"/>
              </a:rPr>
              <a:t>дол</a:t>
            </a:r>
            <a:r>
              <a:rPr lang="uk-UA" sz="2400" b="1" dirty="0">
                <a:solidFill>
                  <a:srgbClr val="000000"/>
                </a:solidFill>
                <a:effectLst/>
                <a:ea typeface="Times New Roman" panose="02020603050405020304" pitchFamily="18" charset="0"/>
                <a:cs typeface="Times New Roman" panose="02020603050405020304" pitchFamily="18" charset="0"/>
              </a:rPr>
              <a:t>. США</a:t>
            </a:r>
            <a:endParaRPr lang="uk-UA" sz="2800" b="1" dirty="0">
              <a:effectLst/>
              <a:ea typeface="Calibri" panose="020F0502020204030204" pitchFamily="34" charset="0"/>
              <a:cs typeface="Times New Roman" panose="02020603050405020304" pitchFamily="18" charset="0"/>
            </a:endParaRP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5" name="Рисунок 4">
            <a:extLst>
              <a:ext uri="{FF2B5EF4-FFF2-40B4-BE49-F238E27FC236}">
                <a16:creationId xmlns:a16="http://schemas.microsoft.com/office/drawing/2014/main" xmlns="" id="{D9BE570F-9AB0-4446-A395-8E89E8760A89}"/>
              </a:ext>
            </a:extLst>
          </p:cNvPr>
          <p:cNvPicPr/>
          <p:nvPr/>
        </p:nvPicPr>
        <p:blipFill rotWithShape="1">
          <a:blip r:embed="rId2"/>
          <a:srcRect l="16703" t="57766" r="17211" b="19219"/>
          <a:stretch/>
        </p:blipFill>
        <p:spPr bwMode="auto">
          <a:xfrm>
            <a:off x="550976" y="2322953"/>
            <a:ext cx="11045564" cy="299376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2910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1. Загальносвітові тенденції розвитку ІКТ</a:t>
            </a:r>
          </a:p>
        </p:txBody>
      </p:sp>
      <p:sp>
        <p:nvSpPr>
          <p:cNvPr id="22" name="TextBox 21">
            <a:extLst>
              <a:ext uri="{FF2B5EF4-FFF2-40B4-BE49-F238E27FC236}">
                <a16:creationId xmlns:a16="http://schemas.microsoft.com/office/drawing/2014/main" xmlns="" id="{7EE5BECD-1FA6-4FF0-86CC-ADE41C9811F1}"/>
              </a:ext>
            </a:extLst>
          </p:cNvPr>
          <p:cNvSpPr txBox="1"/>
          <p:nvPr/>
        </p:nvSpPr>
        <p:spPr>
          <a:xfrm>
            <a:off x="972532" y="1451728"/>
            <a:ext cx="10481035" cy="3580467"/>
          </a:xfrm>
          <a:prstGeom prst="rect">
            <a:avLst/>
          </a:prstGeom>
          <a:noFill/>
        </p:spPr>
        <p:txBody>
          <a:bodyPr wrap="square" rtlCol="0">
            <a:spAutoFit/>
          </a:bodyPr>
          <a:lstStyle/>
          <a:p>
            <a:pPr indent="450215" algn="just">
              <a:spcAft>
                <a:spcPts val="800"/>
              </a:spcAft>
            </a:pPr>
            <a:r>
              <a:rPr lang="uk-UA" sz="2000" dirty="0">
                <a:solidFill>
                  <a:srgbClr val="000000"/>
                </a:solidFill>
                <a:effectLst/>
                <a:ea typeface="Times New Roman" panose="02020603050405020304" pitchFamily="18" charset="0"/>
                <a:cs typeface="Times New Roman" panose="02020603050405020304" pitchFamily="18" charset="0"/>
              </a:rPr>
              <a:t>На ринку ІТ-обладнання є потенціал зростання, ураховуючи інтенсивний розвиток  віддаленої освіти в 2020 р. Тенденція навчання і роботи з дому сприяє продажам ноутбуків і планшетів. За словами експертів, криза допоможе одним компаніям посилити свій потенціал та зайняти нові ніші, а іншим піти з ринку. Компанії, що спеціалізуються на хмарних технологіях, або взагалі не втратили в капіталізації під час падіння ринку, або зросли.</a:t>
            </a:r>
            <a:endParaRPr lang="uk-UA" sz="2000" dirty="0">
              <a:effectLst/>
              <a:ea typeface="Calibri" panose="020F0502020204030204" pitchFamily="34" charset="0"/>
              <a:cs typeface="Times New Roman" panose="02020603050405020304" pitchFamily="18" charset="0"/>
            </a:endParaRPr>
          </a:p>
          <a:p>
            <a:pPr indent="450215" algn="just">
              <a:spcAft>
                <a:spcPts val="800"/>
              </a:spcAft>
            </a:pPr>
            <a:r>
              <a:rPr lang="uk-UA" sz="2000" dirty="0">
                <a:solidFill>
                  <a:srgbClr val="000000"/>
                </a:solidFill>
                <a:effectLst/>
                <a:ea typeface="Times New Roman" panose="02020603050405020304" pitchFamily="18" charset="0"/>
                <a:cs typeface="Times New Roman" panose="02020603050405020304" pitchFamily="18" charset="0"/>
              </a:rPr>
              <a:t>На тлі поширення коронавірусу та переведення співробітників на віддалену роботу відбувалося збільшення попиту на хмарні сервіси. Це було передбачувано, оскільки бізнесу знадобилися обчислювальні ресурси для організації віддаленої роботи: розгортання віртуальних робочих місць у хмарах, </a:t>
            </a:r>
            <a:r>
              <a:rPr lang="uk-UA" sz="2000" dirty="0" err="1">
                <a:solidFill>
                  <a:srgbClr val="000000"/>
                </a:solidFill>
                <a:effectLst/>
                <a:ea typeface="Times New Roman" panose="02020603050405020304" pitchFamily="18" charset="0"/>
                <a:cs typeface="Times New Roman" panose="02020603050405020304" pitchFamily="18" charset="0"/>
              </a:rPr>
              <a:t>відеоконференцзв’язок</a:t>
            </a:r>
            <a:r>
              <a:rPr lang="uk-UA" sz="2000" dirty="0">
                <a:solidFill>
                  <a:srgbClr val="000000"/>
                </a:solidFill>
                <a:effectLst/>
                <a:ea typeface="Times New Roman" panose="02020603050405020304" pitchFamily="18" charset="0"/>
                <a:cs typeface="Times New Roman" panose="02020603050405020304" pitchFamily="18" charset="0"/>
              </a:rPr>
              <a:t> тощо. Аналогічно зростає попит на платформні ІТ-рішення, такі як </a:t>
            </a:r>
            <a:r>
              <a:rPr lang="uk-UA" sz="2000" dirty="0" err="1">
                <a:solidFill>
                  <a:srgbClr val="000000"/>
                </a:solidFill>
                <a:effectLst/>
                <a:ea typeface="Times New Roman" panose="02020603050405020304" pitchFamily="18" charset="0"/>
                <a:cs typeface="Times New Roman" panose="02020603050405020304" pitchFamily="18" charset="0"/>
              </a:rPr>
              <a:t>агрегатори</a:t>
            </a:r>
            <a:r>
              <a:rPr lang="uk-UA" sz="2000" dirty="0">
                <a:solidFill>
                  <a:srgbClr val="000000"/>
                </a:solidFill>
                <a:effectLst/>
                <a:ea typeface="Times New Roman" panose="02020603050405020304" pitchFamily="18" charset="0"/>
                <a:cs typeface="Times New Roman" panose="02020603050405020304" pitchFamily="18" charset="0"/>
              </a:rPr>
              <a:t> з доставки їжі та інших товарів, електронні майданчики, портали.</a:t>
            </a:r>
            <a:endParaRPr lang="uk-UA" sz="2000" dirty="0">
              <a:effectLst/>
              <a:ea typeface="Calibri" panose="020F0502020204030204" pitchFamily="34" charset="0"/>
              <a:cs typeface="Times New Roman" panose="02020603050405020304" pitchFamily="18" charset="0"/>
            </a:endParaRP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9299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1. Загальносвітові тенденції розвитку ІКТ</a:t>
            </a:r>
          </a:p>
        </p:txBody>
      </p:sp>
      <p:sp>
        <p:nvSpPr>
          <p:cNvPr id="22" name="TextBox 21">
            <a:extLst>
              <a:ext uri="{FF2B5EF4-FFF2-40B4-BE49-F238E27FC236}">
                <a16:creationId xmlns:a16="http://schemas.microsoft.com/office/drawing/2014/main" xmlns="" id="{7EE5BECD-1FA6-4FF0-86CC-ADE41C9811F1}"/>
              </a:ext>
            </a:extLst>
          </p:cNvPr>
          <p:cNvSpPr txBox="1"/>
          <p:nvPr/>
        </p:nvSpPr>
        <p:spPr>
          <a:xfrm>
            <a:off x="972532" y="1451728"/>
            <a:ext cx="10481035" cy="4196020"/>
          </a:xfrm>
          <a:prstGeom prst="rect">
            <a:avLst/>
          </a:prstGeom>
          <a:noFill/>
        </p:spPr>
        <p:txBody>
          <a:bodyPr wrap="square" rtlCol="0">
            <a:spAutoFit/>
          </a:bodyPr>
          <a:lstStyle/>
          <a:p>
            <a:pPr indent="450215" algn="just">
              <a:spcAft>
                <a:spcPts val="800"/>
              </a:spcAft>
            </a:pPr>
            <a:r>
              <a:rPr lang="uk-UA" sz="2000" dirty="0">
                <a:solidFill>
                  <a:srgbClr val="000000"/>
                </a:solidFill>
                <a:effectLst/>
                <a:ea typeface="Times New Roman" panose="02020603050405020304" pitchFamily="18" charset="0"/>
                <a:cs typeface="Times New Roman" panose="02020603050405020304" pitchFamily="18" charset="0"/>
              </a:rPr>
              <a:t>З іншого боку, усі інші сегменти ІТ-ринку тимчасово знизили темпи розвитку. На тлі обмежень та нинішньої економічної ситуації зменшився попит на переважну більшість товарів і послуг, які не відносяться до категорії першої необхідності. Отже, знизилися й потреби в ІТ-інфраструктурі для підприємств, що випускають ці продукти та послуги.</a:t>
            </a:r>
            <a:endParaRPr lang="uk-UA" sz="2000" dirty="0">
              <a:effectLst/>
              <a:ea typeface="Calibri" panose="020F0502020204030204" pitchFamily="34" charset="0"/>
              <a:cs typeface="Times New Roman" panose="02020603050405020304" pitchFamily="18" charset="0"/>
            </a:endParaRPr>
          </a:p>
          <a:p>
            <a:pPr indent="450215" algn="just">
              <a:spcAft>
                <a:spcPts val="800"/>
              </a:spcAft>
            </a:pPr>
            <a:r>
              <a:rPr lang="uk-UA" sz="2000" dirty="0">
                <a:solidFill>
                  <a:srgbClr val="000000"/>
                </a:solidFill>
                <a:effectLst/>
                <a:ea typeface="Times New Roman" panose="02020603050405020304" pitchFamily="18" charset="0"/>
                <a:cs typeface="Times New Roman" panose="02020603050405020304" pitchFamily="18" charset="0"/>
              </a:rPr>
              <a:t>Так, найбільше «постраждали» у 2019 р. продажі пристроїв, які впали на 5,3%. У 2020 і 2021 рр. їх продаж зростатиме, але не досягне рівня 2018 р. Продаж галузевого програмного забезпечення, навпаки, за цей період зростав. Збільшилися й витрати на засоби забезпечення безпеки (10,5% у 2019 р.) у цілому і на забезпечення безпеки в хмарах (41,2% у найближчі п’ять років). Також значними темпами збільшуються витрати на самі хмарні системи – на 17,5% у 2019 р., на 15,5% – у 2020 р., до 140,4 млрд </a:t>
            </a:r>
            <a:r>
              <a:rPr lang="uk-UA" sz="2000" dirty="0" err="1">
                <a:solidFill>
                  <a:srgbClr val="000000"/>
                </a:solidFill>
                <a:effectLst/>
                <a:ea typeface="Times New Roman" panose="02020603050405020304" pitchFamily="18" charset="0"/>
                <a:cs typeface="Times New Roman" panose="02020603050405020304" pitchFamily="18" charset="0"/>
              </a:rPr>
              <a:t>дол</a:t>
            </a:r>
            <a:r>
              <a:rPr lang="uk-UA" sz="2000" dirty="0">
                <a:solidFill>
                  <a:srgbClr val="000000"/>
                </a:solidFill>
                <a:effectLst/>
                <a:ea typeface="Times New Roman" panose="02020603050405020304" pitchFamily="18" charset="0"/>
                <a:cs typeface="Times New Roman" panose="02020603050405020304" pitchFamily="18" charset="0"/>
              </a:rPr>
              <a:t>. США. У середньостроковій перспективі до 2023 р. очікується зростання витрат на хмари в півтора рази від поточного рівня. Причому більше половини ринку припадає на США, і ця ситуація навряд чи зміниться в найближчому майбутньому.</a:t>
            </a:r>
            <a:endParaRPr lang="uk-UA" sz="2000" dirty="0">
              <a:effectLst/>
              <a:ea typeface="Calibri" panose="020F0502020204030204" pitchFamily="34" charset="0"/>
              <a:cs typeface="Times New Roman" panose="02020603050405020304" pitchFamily="18" charset="0"/>
            </a:endParaRP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8312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1. Загальносвітові тенденції розвитку ІКТ</a:t>
            </a:r>
          </a:p>
        </p:txBody>
      </p:sp>
      <p:sp>
        <p:nvSpPr>
          <p:cNvPr id="22" name="TextBox 21">
            <a:extLst>
              <a:ext uri="{FF2B5EF4-FFF2-40B4-BE49-F238E27FC236}">
                <a16:creationId xmlns:a16="http://schemas.microsoft.com/office/drawing/2014/main" xmlns="" id="{7EE5BECD-1FA6-4FF0-86CC-ADE41C9811F1}"/>
              </a:ext>
            </a:extLst>
          </p:cNvPr>
          <p:cNvSpPr txBox="1"/>
          <p:nvPr/>
        </p:nvSpPr>
        <p:spPr>
          <a:xfrm>
            <a:off x="972532" y="1451728"/>
            <a:ext cx="10481035" cy="1323439"/>
          </a:xfrm>
          <a:prstGeom prst="rect">
            <a:avLst/>
          </a:prstGeom>
          <a:noFill/>
        </p:spPr>
        <p:txBody>
          <a:bodyPr wrap="square" rtlCol="0">
            <a:spAutoFit/>
          </a:bodyPr>
          <a:lstStyle/>
          <a:p>
            <a:pPr indent="450215" algn="just">
              <a:spcAft>
                <a:spcPts val="800"/>
              </a:spcAft>
            </a:pPr>
            <a:r>
              <a:rPr lang="uk-UA" sz="2000" i="1" dirty="0">
                <a:solidFill>
                  <a:srgbClr val="000000"/>
                </a:solidFill>
                <a:effectLst/>
                <a:ea typeface="Times New Roman" panose="02020603050405020304" pitchFamily="18" charset="0"/>
                <a:cs typeface="Times New Roman" panose="02020603050405020304" pitchFamily="18" charset="0"/>
              </a:rPr>
              <a:t>Компанія </a:t>
            </a:r>
            <a:r>
              <a:rPr lang="uk-UA" sz="2000" i="1" dirty="0" err="1">
                <a:solidFill>
                  <a:srgbClr val="000000"/>
                </a:solidFill>
                <a:effectLst/>
                <a:ea typeface="Times New Roman" panose="02020603050405020304" pitchFamily="18" charset="0"/>
                <a:cs typeface="Times New Roman" panose="02020603050405020304" pitchFamily="18" charset="0"/>
              </a:rPr>
              <a:t>Gartner</a:t>
            </a:r>
            <a:r>
              <a:rPr lang="uk-UA" sz="2000" dirty="0">
                <a:solidFill>
                  <a:srgbClr val="000000"/>
                </a:solidFill>
                <a:effectLst/>
                <a:ea typeface="Times New Roman" panose="02020603050405020304" pitchFamily="18" charset="0"/>
                <a:cs typeface="Times New Roman" panose="02020603050405020304" pitchFamily="18" charset="0"/>
              </a:rPr>
              <a:t> опублікувала стратегічні технологічні тренди у 2020 р., серед яких – </a:t>
            </a:r>
            <a:r>
              <a:rPr lang="uk-UA" sz="2000" dirty="0" err="1">
                <a:solidFill>
                  <a:srgbClr val="000000"/>
                </a:solidFill>
                <a:effectLst/>
                <a:ea typeface="Times New Roman" panose="02020603050405020304" pitchFamily="18" charset="0"/>
                <a:cs typeface="Times New Roman" panose="02020603050405020304" pitchFamily="18" charset="0"/>
              </a:rPr>
              <a:t>гіперавтоматізація</a:t>
            </a:r>
            <a:r>
              <a:rPr lang="uk-UA" sz="2000" dirty="0">
                <a:solidFill>
                  <a:srgbClr val="000000"/>
                </a:solidFill>
                <a:effectLst/>
                <a:ea typeface="Times New Roman" panose="02020603050405020304" pitchFamily="18" charset="0"/>
                <a:cs typeface="Times New Roman" panose="02020603050405020304" pitchFamily="18" charset="0"/>
              </a:rPr>
              <a:t> (застосування передових технологій, включаючи штучний інтелект і машинне навчання, для підвищення автоматизації процесів), </a:t>
            </a:r>
            <a:r>
              <a:rPr lang="uk-UA" sz="2000" dirty="0" err="1">
                <a:solidFill>
                  <a:srgbClr val="000000"/>
                </a:solidFill>
                <a:effectLst/>
                <a:ea typeface="Times New Roman" panose="02020603050405020304" pitchFamily="18" charset="0"/>
                <a:cs typeface="Times New Roman" panose="02020603050405020304" pitchFamily="18" charset="0"/>
              </a:rPr>
              <a:t>блокчейн</a:t>
            </a:r>
            <a:r>
              <a:rPr lang="uk-UA" sz="2000" dirty="0">
                <a:solidFill>
                  <a:srgbClr val="000000"/>
                </a:solidFill>
                <a:effectLst/>
                <a:ea typeface="Times New Roman" panose="02020603050405020304" pitchFamily="18" charset="0"/>
                <a:cs typeface="Times New Roman" panose="02020603050405020304" pitchFamily="18" charset="0"/>
              </a:rPr>
              <a:t>, ІБ на базі штучного інтелекту, автономні пристрої.</a:t>
            </a:r>
            <a:endParaRPr lang="uk-UA" sz="2000" dirty="0">
              <a:effectLst/>
              <a:ea typeface="Calibri" panose="020F0502020204030204" pitchFamily="34" charset="0"/>
              <a:cs typeface="Times New Roman" panose="02020603050405020304" pitchFamily="18" charset="0"/>
            </a:endParaRP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1026" name="Picture 2" descr="14 Tech Trends To Watch Closely In 2020 | CB Insights Research">
            <a:extLst>
              <a:ext uri="{FF2B5EF4-FFF2-40B4-BE49-F238E27FC236}">
                <a16:creationId xmlns:a16="http://schemas.microsoft.com/office/drawing/2014/main" xmlns="" id="{89EDFFD7-A6CB-4E1F-BD0B-33C217A59B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819"/>
          <a:stretch/>
        </p:blipFill>
        <p:spPr bwMode="auto">
          <a:xfrm>
            <a:off x="5344997" y="3281021"/>
            <a:ext cx="6033155" cy="3094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694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1. Загальносвітові тенденції розвитку ІКТ</a:t>
            </a:r>
          </a:p>
        </p:txBody>
      </p:sp>
      <p:sp>
        <p:nvSpPr>
          <p:cNvPr id="22" name="TextBox 21">
            <a:extLst>
              <a:ext uri="{FF2B5EF4-FFF2-40B4-BE49-F238E27FC236}">
                <a16:creationId xmlns:a16="http://schemas.microsoft.com/office/drawing/2014/main" xmlns="" id="{7EE5BECD-1FA6-4FF0-86CC-ADE41C9811F1}"/>
              </a:ext>
            </a:extLst>
          </p:cNvPr>
          <p:cNvSpPr txBox="1"/>
          <p:nvPr/>
        </p:nvSpPr>
        <p:spPr>
          <a:xfrm>
            <a:off x="972532" y="1451728"/>
            <a:ext cx="10481035" cy="3580467"/>
          </a:xfrm>
          <a:prstGeom prst="rect">
            <a:avLst/>
          </a:prstGeom>
          <a:noFill/>
        </p:spPr>
        <p:txBody>
          <a:bodyPr wrap="square" rtlCol="0">
            <a:spAutoFit/>
          </a:bodyPr>
          <a:lstStyle/>
          <a:p>
            <a:pPr indent="450215" algn="just">
              <a:spcAft>
                <a:spcPts val="800"/>
              </a:spcAft>
            </a:pPr>
            <a:r>
              <a:rPr lang="uk-UA" sz="2000" dirty="0">
                <a:solidFill>
                  <a:srgbClr val="000000"/>
                </a:solidFill>
                <a:effectLst/>
                <a:ea typeface="Times New Roman" panose="02020603050405020304" pitchFamily="18" charset="0"/>
                <a:cs typeface="Times New Roman" panose="02020603050405020304" pitchFamily="18" charset="0"/>
              </a:rPr>
              <a:t>За останні роки значно змінилася структура міжнародного виробництва, що проявляється у зростанні числа компаній, які працюють у сфері ІКТ.</a:t>
            </a:r>
            <a:endParaRPr lang="uk-UA" sz="2000" dirty="0">
              <a:solidFill>
                <a:srgbClr val="000000"/>
              </a:solidFill>
              <a:ea typeface="Times New Roman" panose="02020603050405020304" pitchFamily="18" charset="0"/>
              <a:cs typeface="Times New Roman" panose="02020603050405020304" pitchFamily="18" charset="0"/>
            </a:endParaRPr>
          </a:p>
          <a:p>
            <a:pPr indent="450215" algn="just">
              <a:spcAft>
                <a:spcPts val="800"/>
              </a:spcAft>
            </a:pPr>
            <a:r>
              <a:rPr lang="uk-UA" sz="2000" dirty="0">
                <a:effectLst/>
                <a:ea typeface="Times New Roman" panose="02020603050405020304" pitchFamily="18" charset="0"/>
              </a:rPr>
              <a:t>Так, у 2007 р. лідируюче місце за ринковою капіталізацією займали компанії, що працюють у банківській сфері, енергетичній та нафтовій промисловості, такі як </a:t>
            </a:r>
            <a:r>
              <a:rPr lang="uk-UA" sz="2000" dirty="0" err="1">
                <a:effectLst/>
                <a:ea typeface="Times New Roman" panose="02020603050405020304" pitchFamily="18" charset="0"/>
              </a:rPr>
              <a:t>PetroChina</a:t>
            </a:r>
            <a:r>
              <a:rPr lang="uk-UA" sz="2000" dirty="0">
                <a:effectLst/>
                <a:ea typeface="Times New Roman" panose="02020603050405020304" pitchFamily="18" charset="0"/>
              </a:rPr>
              <a:t>, </a:t>
            </a:r>
            <a:r>
              <a:rPr lang="uk-UA" sz="2000" dirty="0" err="1">
                <a:effectLst/>
                <a:ea typeface="Times New Roman" panose="02020603050405020304" pitchFamily="18" charset="0"/>
              </a:rPr>
              <a:t>Exxon</a:t>
            </a:r>
            <a:r>
              <a:rPr lang="uk-UA" sz="2000" dirty="0">
                <a:effectLst/>
                <a:ea typeface="Times New Roman" panose="02020603050405020304" pitchFamily="18" charset="0"/>
              </a:rPr>
              <a:t> </a:t>
            </a:r>
            <a:r>
              <a:rPr lang="uk-UA" sz="2000" dirty="0" err="1">
                <a:effectLst/>
                <a:ea typeface="Times New Roman" panose="02020603050405020304" pitchFamily="18" charset="0"/>
              </a:rPr>
              <a:t>Mobil</a:t>
            </a:r>
            <a:r>
              <a:rPr lang="uk-UA" sz="2000" dirty="0">
                <a:effectLst/>
                <a:ea typeface="Times New Roman" panose="02020603050405020304" pitchFamily="18" charset="0"/>
              </a:rPr>
              <a:t>, </a:t>
            </a:r>
            <a:r>
              <a:rPr lang="uk-UA" sz="2000" dirty="0" err="1">
                <a:effectLst/>
                <a:ea typeface="Times New Roman" panose="02020603050405020304" pitchFamily="18" charset="0"/>
              </a:rPr>
              <a:t>General</a:t>
            </a:r>
            <a:r>
              <a:rPr lang="uk-UA" sz="2000" dirty="0">
                <a:effectLst/>
                <a:ea typeface="Times New Roman" panose="02020603050405020304" pitchFamily="18" charset="0"/>
              </a:rPr>
              <a:t> </a:t>
            </a:r>
            <a:r>
              <a:rPr lang="uk-UA" sz="2000" dirty="0" err="1">
                <a:effectLst/>
                <a:ea typeface="Times New Roman" panose="02020603050405020304" pitchFamily="18" charset="0"/>
              </a:rPr>
              <a:t>electric</a:t>
            </a:r>
            <a:r>
              <a:rPr lang="uk-UA" sz="2000" dirty="0">
                <a:effectLst/>
                <a:ea typeface="Times New Roman" panose="02020603050405020304" pitchFamily="18" charset="0"/>
              </a:rPr>
              <a:t>, </a:t>
            </a:r>
            <a:r>
              <a:rPr lang="uk-UA" sz="2000" dirty="0" err="1">
                <a:effectLst/>
                <a:ea typeface="Times New Roman" panose="02020603050405020304" pitchFamily="18" charset="0"/>
              </a:rPr>
              <a:t>Industrial</a:t>
            </a:r>
            <a:r>
              <a:rPr lang="uk-UA" sz="2000" dirty="0">
                <a:effectLst/>
                <a:ea typeface="Times New Roman" panose="02020603050405020304" pitchFamily="18" charset="0"/>
              </a:rPr>
              <a:t> </a:t>
            </a:r>
            <a:r>
              <a:rPr lang="uk-UA" sz="2000" dirty="0" err="1">
                <a:effectLst/>
                <a:ea typeface="Times New Roman" panose="02020603050405020304" pitchFamily="18" charset="0"/>
              </a:rPr>
              <a:t>and</a:t>
            </a:r>
            <a:r>
              <a:rPr lang="uk-UA" sz="2000" dirty="0">
                <a:effectLst/>
                <a:ea typeface="Times New Roman" panose="02020603050405020304" pitchFamily="18" charset="0"/>
              </a:rPr>
              <a:t> </a:t>
            </a:r>
            <a:r>
              <a:rPr lang="uk-UA" sz="2000" dirty="0" err="1">
                <a:effectLst/>
                <a:ea typeface="Times New Roman" panose="02020603050405020304" pitchFamily="18" charset="0"/>
              </a:rPr>
              <a:t>Commercial</a:t>
            </a:r>
            <a:r>
              <a:rPr lang="uk-UA" sz="2000" dirty="0">
                <a:effectLst/>
                <a:ea typeface="Times New Roman" panose="02020603050405020304" pitchFamily="18" charset="0"/>
              </a:rPr>
              <a:t> </a:t>
            </a:r>
            <a:r>
              <a:rPr lang="uk-UA" sz="2000" dirty="0" err="1">
                <a:effectLst/>
                <a:ea typeface="Times New Roman" panose="02020603050405020304" pitchFamily="18" charset="0"/>
              </a:rPr>
              <a:t>Bank</a:t>
            </a:r>
            <a:r>
              <a:rPr lang="uk-UA" sz="2000" dirty="0">
                <a:effectLst/>
                <a:ea typeface="Times New Roman" panose="02020603050405020304" pitchFamily="18" charset="0"/>
              </a:rPr>
              <a:t> </a:t>
            </a:r>
            <a:r>
              <a:rPr lang="uk-UA" sz="2000" dirty="0" err="1">
                <a:effectLst/>
                <a:ea typeface="Times New Roman" panose="02020603050405020304" pitchFamily="18" charset="0"/>
              </a:rPr>
              <a:t>of</a:t>
            </a:r>
            <a:r>
              <a:rPr lang="uk-UA" sz="2000" dirty="0">
                <a:effectLst/>
                <a:ea typeface="Times New Roman" panose="02020603050405020304" pitchFamily="18" charset="0"/>
              </a:rPr>
              <a:t>  </a:t>
            </a:r>
            <a:r>
              <a:rPr lang="uk-UA" sz="2000" dirty="0" err="1">
                <a:effectLst/>
                <a:ea typeface="Times New Roman" panose="02020603050405020304" pitchFamily="18" charset="0"/>
              </a:rPr>
              <a:t>China</a:t>
            </a:r>
            <a:r>
              <a:rPr lang="uk-UA" sz="2000" dirty="0">
                <a:effectLst/>
                <a:ea typeface="Times New Roman" panose="02020603050405020304" pitchFamily="18" charset="0"/>
              </a:rPr>
              <a:t>. Починаючи з 2015 р. їм на зміну прийшли виробники комп’ютерів, </a:t>
            </a:r>
            <a:r>
              <a:rPr lang="uk-UA" sz="2000" dirty="0" err="1">
                <a:effectLst/>
                <a:ea typeface="Times New Roman" panose="02020603050405020304" pitchFamily="18" charset="0"/>
              </a:rPr>
              <a:t>аудіоплеєрів</a:t>
            </a:r>
            <a:r>
              <a:rPr lang="uk-UA" sz="2000" dirty="0">
                <a:effectLst/>
                <a:ea typeface="Times New Roman" panose="02020603050405020304" pitchFamily="18" charset="0"/>
              </a:rPr>
              <a:t>, телефонів і програмного забезпечення </a:t>
            </a:r>
            <a:r>
              <a:rPr lang="uk-UA" sz="2000" dirty="0" err="1">
                <a:effectLst/>
                <a:ea typeface="Times New Roman" panose="02020603050405020304" pitchFamily="18" charset="0"/>
              </a:rPr>
              <a:t>Apple</a:t>
            </a:r>
            <a:r>
              <a:rPr lang="uk-UA" sz="2000" dirty="0">
                <a:effectLst/>
                <a:ea typeface="Times New Roman" panose="02020603050405020304" pitchFamily="18" charset="0"/>
              </a:rPr>
              <a:t>, </a:t>
            </a:r>
            <a:r>
              <a:rPr lang="uk-UA" sz="2000" dirty="0" err="1">
                <a:effectLst/>
                <a:ea typeface="Times New Roman" panose="02020603050405020304" pitchFamily="18" charset="0"/>
              </a:rPr>
              <a:t>Google</a:t>
            </a:r>
            <a:r>
              <a:rPr lang="uk-UA" sz="2000" dirty="0">
                <a:effectLst/>
                <a:ea typeface="Times New Roman" panose="02020603050405020304" pitchFamily="18" charset="0"/>
              </a:rPr>
              <a:t>, Microsoft, </a:t>
            </a:r>
            <a:r>
              <a:rPr lang="uk-UA" sz="2000" dirty="0" err="1">
                <a:effectLst/>
                <a:ea typeface="Times New Roman" panose="02020603050405020304" pitchFamily="18" charset="0"/>
              </a:rPr>
              <a:t>Sumsung</a:t>
            </a:r>
            <a:r>
              <a:rPr lang="uk-UA" sz="2000" dirty="0">
                <a:effectLst/>
                <a:ea typeface="Times New Roman" panose="02020603050405020304" pitchFamily="18" charset="0"/>
              </a:rPr>
              <a:t>, а також </a:t>
            </a:r>
            <a:r>
              <a:rPr lang="uk-UA" sz="2000" dirty="0" err="1">
                <a:effectLst/>
                <a:ea typeface="Times New Roman" panose="02020603050405020304" pitchFamily="18" charset="0"/>
              </a:rPr>
              <a:t>Amazon</a:t>
            </a:r>
            <a:r>
              <a:rPr lang="uk-UA" sz="2000" dirty="0">
                <a:effectLst/>
                <a:ea typeface="Times New Roman" panose="02020603050405020304" pitchFamily="18" charset="0"/>
              </a:rPr>
              <a:t> – найбільша у світі компанія з продажів товарів і послуг за допомогою Інтернету. Активи цих компаній зросли в серед ньому на 65%. Слід зазначити, що найбільші цифрові транснаціональні корпорації (ТНК) із загальною ринковою вартістю 2,8 млрд </a:t>
            </a:r>
            <a:r>
              <a:rPr lang="uk-UA" sz="2000" dirty="0" err="1">
                <a:effectLst/>
                <a:ea typeface="Times New Roman" panose="02020603050405020304" pitchFamily="18" charset="0"/>
              </a:rPr>
              <a:t>дол</a:t>
            </a:r>
            <a:r>
              <a:rPr lang="uk-UA" sz="2000" dirty="0">
                <a:effectLst/>
                <a:ea typeface="Times New Roman" panose="02020603050405020304" pitchFamily="18" charset="0"/>
              </a:rPr>
              <a:t>. США знаходяться в Північній Америці, причому близько 67% материнських компаній та майже 40% їхніх дочірніх підприємств знаходяться у США. </a:t>
            </a:r>
            <a:endParaRPr lang="uk-UA" sz="2400" dirty="0">
              <a:effectLst/>
              <a:ea typeface="Calibri" panose="020F0502020204030204" pitchFamily="34" charset="0"/>
              <a:cs typeface="Times New Roman" panose="02020603050405020304" pitchFamily="18" charset="0"/>
            </a:endParaRP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806030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TotalTime>
  <Words>2404</Words>
  <Application>Microsoft Office PowerPoint</Application>
  <PresentationFormat>Произвольный</PresentationFormat>
  <Paragraphs>85</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Тема 4. Електронне врядування: основи та стратегії реалізації</vt:lpstr>
      <vt:lpstr>План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User</cp:lastModifiedBy>
  <cp:revision>5</cp:revision>
  <dcterms:created xsi:type="dcterms:W3CDTF">2021-06-25T08:39:54Z</dcterms:created>
  <dcterms:modified xsi:type="dcterms:W3CDTF">2021-09-16T06:52:53Z</dcterms:modified>
</cp:coreProperties>
</file>