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p:scale>
          <a:sx n="86" d="100"/>
          <a:sy n="86" d="100"/>
        </p:scale>
        <p:origin x="-562"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8B549-F229-4BA9-8674-C99ABE7191A9}"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uk-UA"/>
        </a:p>
      </dgm:t>
    </dgm:pt>
    <dgm:pt modelId="{BB335377-D702-4A7A-B43E-11DCDDB22F14}">
      <dgm:prSet phldrT="[Текст]" custT="1"/>
      <dgm:spPr/>
      <dgm:t>
        <a:bodyPr/>
        <a:lstStyle/>
        <a:p>
          <a:r>
            <a:rPr lang="uk-UA" sz="1800" dirty="0">
              <a:solidFill>
                <a:schemeClr val="tx1"/>
              </a:solidFill>
            </a:rPr>
            <a:t>Перша інформаційна революція (4 тис. р. до н.е.) полягала у появі мови та роздільного людського мовлення</a:t>
          </a:r>
        </a:p>
      </dgm:t>
    </dgm:pt>
    <dgm:pt modelId="{E855B428-3F9C-4477-A2B0-7DD6B2439CE0}" type="parTrans" cxnId="{53A453A1-8638-4180-AEFC-42FBB224A92F}">
      <dgm:prSet/>
      <dgm:spPr/>
      <dgm:t>
        <a:bodyPr/>
        <a:lstStyle/>
        <a:p>
          <a:endParaRPr lang="uk-UA"/>
        </a:p>
      </dgm:t>
    </dgm:pt>
    <dgm:pt modelId="{7BA33BB8-B99D-4EE1-9B53-D5D4509871D3}" type="sibTrans" cxnId="{53A453A1-8638-4180-AEFC-42FBB224A92F}">
      <dgm:prSet/>
      <dgm:spPr/>
      <dgm:t>
        <a:bodyPr/>
        <a:lstStyle/>
        <a:p>
          <a:endParaRPr lang="uk-UA"/>
        </a:p>
      </dgm:t>
    </dgm:pt>
    <dgm:pt modelId="{354058AB-3B96-4C1D-B5BB-9D8ED177679D}">
      <dgm:prSet phldrT="[Текст]" custT="1"/>
      <dgm:spPr/>
      <dgm:t>
        <a:bodyPr/>
        <a:lstStyle/>
        <a:p>
          <a:r>
            <a:rPr lang="uk-UA" sz="1800" dirty="0">
              <a:solidFill>
                <a:schemeClr val="tx1"/>
              </a:solidFill>
            </a:rPr>
            <a:t>Розгортання другої інформаційної революції (середина XVI століття) більшість дослідників пов’язує з винаходом писемності</a:t>
          </a:r>
        </a:p>
      </dgm:t>
    </dgm:pt>
    <dgm:pt modelId="{F098D9A4-EC7F-4D41-97A9-F40CA49B66F2}" type="parTrans" cxnId="{FBC11040-AB1B-4B23-9710-90D362DAD571}">
      <dgm:prSet/>
      <dgm:spPr/>
      <dgm:t>
        <a:bodyPr/>
        <a:lstStyle/>
        <a:p>
          <a:endParaRPr lang="uk-UA"/>
        </a:p>
      </dgm:t>
    </dgm:pt>
    <dgm:pt modelId="{E12E139B-A988-4D2A-994E-5A07E1F19D6A}" type="sibTrans" cxnId="{FBC11040-AB1B-4B23-9710-90D362DAD571}">
      <dgm:prSet/>
      <dgm:spPr/>
      <dgm:t>
        <a:bodyPr/>
        <a:lstStyle/>
        <a:p>
          <a:endParaRPr lang="uk-UA"/>
        </a:p>
      </dgm:t>
    </dgm:pt>
    <dgm:pt modelId="{0A526823-B0C5-4ABB-A73F-835C6315457F}">
      <dgm:prSet phldrT="[Текст]" custT="1"/>
      <dgm:spPr/>
      <dgm:t>
        <a:bodyPr/>
        <a:lstStyle/>
        <a:p>
          <a:r>
            <a:rPr lang="uk-UA" sz="1800" dirty="0">
              <a:solidFill>
                <a:schemeClr val="tx1"/>
              </a:solidFill>
            </a:rPr>
            <a:t>Третя інформаційна революція (кінець XIX ст.) розпочалася в епоху Відродження та пов’язана з винаходом книгодрукування</a:t>
          </a:r>
        </a:p>
      </dgm:t>
    </dgm:pt>
    <dgm:pt modelId="{33571C7E-5A0E-4F52-9BD2-1EE793E75008}" type="parTrans" cxnId="{ACC82867-87ED-456A-9151-15DF952B88FC}">
      <dgm:prSet/>
      <dgm:spPr/>
      <dgm:t>
        <a:bodyPr/>
        <a:lstStyle/>
        <a:p>
          <a:endParaRPr lang="uk-UA"/>
        </a:p>
      </dgm:t>
    </dgm:pt>
    <dgm:pt modelId="{581A8B20-BE6C-4423-888B-990F64B72DD3}" type="sibTrans" cxnId="{ACC82867-87ED-456A-9151-15DF952B88FC}">
      <dgm:prSet/>
      <dgm:spPr/>
      <dgm:t>
        <a:bodyPr/>
        <a:lstStyle/>
        <a:p>
          <a:endParaRPr lang="uk-UA"/>
        </a:p>
      </dgm:t>
    </dgm:pt>
    <dgm:pt modelId="{651A3E3C-864D-47FB-969C-B8722CA5210E}">
      <dgm:prSet phldrT="[Текст]" custT="1"/>
      <dgm:spPr/>
      <dgm:t>
        <a:bodyPr/>
        <a:lstStyle/>
        <a:p>
          <a:r>
            <a:rPr lang="uk-UA" sz="1800" dirty="0">
              <a:solidFill>
                <a:schemeClr val="tx1"/>
              </a:solidFill>
            </a:rPr>
            <a:t>Четверта інформаційна революція (кінець ХІХ століття) розпочалась тоді, коли були винайдені та впроваджені радіо, телефон та телебачення</a:t>
          </a:r>
        </a:p>
      </dgm:t>
    </dgm:pt>
    <dgm:pt modelId="{366ACEB4-BF5F-4A2D-A3F4-5A5A4C4F2B78}" type="parTrans" cxnId="{7309807C-9A54-4E58-B5E2-13896B494AB9}">
      <dgm:prSet/>
      <dgm:spPr/>
      <dgm:t>
        <a:bodyPr/>
        <a:lstStyle/>
        <a:p>
          <a:endParaRPr lang="uk-UA"/>
        </a:p>
      </dgm:t>
    </dgm:pt>
    <dgm:pt modelId="{592E0740-D297-4D66-8499-371CB7057A78}" type="sibTrans" cxnId="{7309807C-9A54-4E58-B5E2-13896B494AB9}">
      <dgm:prSet/>
      <dgm:spPr/>
      <dgm:t>
        <a:bodyPr/>
        <a:lstStyle/>
        <a:p>
          <a:endParaRPr lang="uk-UA"/>
        </a:p>
      </dgm:t>
    </dgm:pt>
    <dgm:pt modelId="{35012D09-1649-44C7-8518-DE2171D83DC3}">
      <dgm:prSet phldrT="[Текст]" custT="1"/>
      <dgm:spPr/>
      <dgm:t>
        <a:bodyPr/>
        <a:lstStyle/>
        <a:p>
          <a:r>
            <a:rPr lang="uk-UA" sz="1800" dirty="0">
              <a:solidFill>
                <a:schemeClr val="tx1"/>
              </a:solidFill>
            </a:rPr>
            <a:t>П’ята інформаційна революція розпочалась у 50-ті роки ХХ століття, коли в практиці стали використовуватись засоби цифрової обчислювальної техніки</a:t>
          </a:r>
        </a:p>
      </dgm:t>
    </dgm:pt>
    <dgm:pt modelId="{1A14FCE2-BDFB-45C4-8294-AC0DCB0FEDD2}" type="parTrans" cxnId="{5B527D1A-AB7F-44FF-873C-94EA748169F9}">
      <dgm:prSet/>
      <dgm:spPr/>
      <dgm:t>
        <a:bodyPr/>
        <a:lstStyle/>
        <a:p>
          <a:endParaRPr lang="uk-UA"/>
        </a:p>
      </dgm:t>
    </dgm:pt>
    <dgm:pt modelId="{B94AF709-F283-4210-9A50-53807A4E1859}" type="sibTrans" cxnId="{5B527D1A-AB7F-44FF-873C-94EA748169F9}">
      <dgm:prSet/>
      <dgm:spPr/>
      <dgm:t>
        <a:bodyPr/>
        <a:lstStyle/>
        <a:p>
          <a:endParaRPr lang="uk-UA"/>
        </a:p>
      </dgm:t>
    </dgm:pt>
    <dgm:pt modelId="{4959E891-6236-44AF-AD9B-D4047A99A71B}" type="pres">
      <dgm:prSet presAssocID="{6AE8B549-F229-4BA9-8674-C99ABE7191A9}" presName="Name0" presStyleCnt="0">
        <dgm:presLayoutVars>
          <dgm:dir/>
          <dgm:resizeHandles val="exact"/>
        </dgm:presLayoutVars>
      </dgm:prSet>
      <dgm:spPr/>
      <dgm:t>
        <a:bodyPr/>
        <a:lstStyle/>
        <a:p>
          <a:endParaRPr lang="ru-RU"/>
        </a:p>
      </dgm:t>
    </dgm:pt>
    <dgm:pt modelId="{36C69546-6C69-454F-AEE8-9BAD827FCFC6}" type="pres">
      <dgm:prSet presAssocID="{BB335377-D702-4A7A-B43E-11DCDDB22F14}" presName="node" presStyleLbl="node1" presStyleIdx="0" presStyleCnt="5">
        <dgm:presLayoutVars>
          <dgm:bulletEnabled val="1"/>
        </dgm:presLayoutVars>
      </dgm:prSet>
      <dgm:spPr/>
      <dgm:t>
        <a:bodyPr/>
        <a:lstStyle/>
        <a:p>
          <a:endParaRPr lang="ru-RU"/>
        </a:p>
      </dgm:t>
    </dgm:pt>
    <dgm:pt modelId="{94F979DA-D433-456C-9C98-84BA93666AE2}" type="pres">
      <dgm:prSet presAssocID="{7BA33BB8-B99D-4EE1-9B53-D5D4509871D3}" presName="sibTrans" presStyleLbl="sibTrans1D1" presStyleIdx="0" presStyleCnt="4"/>
      <dgm:spPr/>
      <dgm:t>
        <a:bodyPr/>
        <a:lstStyle/>
        <a:p>
          <a:endParaRPr lang="ru-RU"/>
        </a:p>
      </dgm:t>
    </dgm:pt>
    <dgm:pt modelId="{D52DFE06-319D-47FC-B0F0-6E5163947A6C}" type="pres">
      <dgm:prSet presAssocID="{7BA33BB8-B99D-4EE1-9B53-D5D4509871D3}" presName="connectorText" presStyleLbl="sibTrans1D1" presStyleIdx="0" presStyleCnt="4"/>
      <dgm:spPr/>
      <dgm:t>
        <a:bodyPr/>
        <a:lstStyle/>
        <a:p>
          <a:endParaRPr lang="ru-RU"/>
        </a:p>
      </dgm:t>
    </dgm:pt>
    <dgm:pt modelId="{9BA3AC8D-0FF0-499F-A1DB-1D1C20B91FFC}" type="pres">
      <dgm:prSet presAssocID="{354058AB-3B96-4C1D-B5BB-9D8ED177679D}" presName="node" presStyleLbl="node1" presStyleIdx="1" presStyleCnt="5">
        <dgm:presLayoutVars>
          <dgm:bulletEnabled val="1"/>
        </dgm:presLayoutVars>
      </dgm:prSet>
      <dgm:spPr/>
      <dgm:t>
        <a:bodyPr/>
        <a:lstStyle/>
        <a:p>
          <a:endParaRPr lang="ru-RU"/>
        </a:p>
      </dgm:t>
    </dgm:pt>
    <dgm:pt modelId="{EC304B0F-6E29-4C7C-BAB4-E74B8EF5515D}" type="pres">
      <dgm:prSet presAssocID="{E12E139B-A988-4D2A-994E-5A07E1F19D6A}" presName="sibTrans" presStyleLbl="sibTrans1D1" presStyleIdx="1" presStyleCnt="4"/>
      <dgm:spPr/>
      <dgm:t>
        <a:bodyPr/>
        <a:lstStyle/>
        <a:p>
          <a:endParaRPr lang="ru-RU"/>
        </a:p>
      </dgm:t>
    </dgm:pt>
    <dgm:pt modelId="{4C9E0497-9EB5-4260-9709-59C83ECAA45C}" type="pres">
      <dgm:prSet presAssocID="{E12E139B-A988-4D2A-994E-5A07E1F19D6A}" presName="connectorText" presStyleLbl="sibTrans1D1" presStyleIdx="1" presStyleCnt="4"/>
      <dgm:spPr/>
      <dgm:t>
        <a:bodyPr/>
        <a:lstStyle/>
        <a:p>
          <a:endParaRPr lang="ru-RU"/>
        </a:p>
      </dgm:t>
    </dgm:pt>
    <dgm:pt modelId="{03221F7B-514C-48F5-A9C8-1E627D2ABAE1}" type="pres">
      <dgm:prSet presAssocID="{0A526823-B0C5-4ABB-A73F-835C6315457F}" presName="node" presStyleLbl="node1" presStyleIdx="2" presStyleCnt="5">
        <dgm:presLayoutVars>
          <dgm:bulletEnabled val="1"/>
        </dgm:presLayoutVars>
      </dgm:prSet>
      <dgm:spPr/>
      <dgm:t>
        <a:bodyPr/>
        <a:lstStyle/>
        <a:p>
          <a:endParaRPr lang="ru-RU"/>
        </a:p>
      </dgm:t>
    </dgm:pt>
    <dgm:pt modelId="{43611FF7-0F22-40EA-9CB5-30CEAE2F742D}" type="pres">
      <dgm:prSet presAssocID="{581A8B20-BE6C-4423-888B-990F64B72DD3}" presName="sibTrans" presStyleLbl="sibTrans1D1" presStyleIdx="2" presStyleCnt="4"/>
      <dgm:spPr/>
      <dgm:t>
        <a:bodyPr/>
        <a:lstStyle/>
        <a:p>
          <a:endParaRPr lang="ru-RU"/>
        </a:p>
      </dgm:t>
    </dgm:pt>
    <dgm:pt modelId="{53FFF4D9-F66E-4B76-A93C-B55A5A0F1203}" type="pres">
      <dgm:prSet presAssocID="{581A8B20-BE6C-4423-888B-990F64B72DD3}" presName="connectorText" presStyleLbl="sibTrans1D1" presStyleIdx="2" presStyleCnt="4"/>
      <dgm:spPr/>
      <dgm:t>
        <a:bodyPr/>
        <a:lstStyle/>
        <a:p>
          <a:endParaRPr lang="ru-RU"/>
        </a:p>
      </dgm:t>
    </dgm:pt>
    <dgm:pt modelId="{A6D49C33-1623-4ED8-84EE-11F23569CE97}" type="pres">
      <dgm:prSet presAssocID="{651A3E3C-864D-47FB-969C-B8722CA5210E}" presName="node" presStyleLbl="node1" presStyleIdx="3" presStyleCnt="5">
        <dgm:presLayoutVars>
          <dgm:bulletEnabled val="1"/>
        </dgm:presLayoutVars>
      </dgm:prSet>
      <dgm:spPr/>
      <dgm:t>
        <a:bodyPr/>
        <a:lstStyle/>
        <a:p>
          <a:endParaRPr lang="ru-RU"/>
        </a:p>
      </dgm:t>
    </dgm:pt>
    <dgm:pt modelId="{86CA74CB-1223-47A2-AC1E-7600A3F028E6}" type="pres">
      <dgm:prSet presAssocID="{592E0740-D297-4D66-8499-371CB7057A78}" presName="sibTrans" presStyleLbl="sibTrans1D1" presStyleIdx="3" presStyleCnt="4"/>
      <dgm:spPr/>
      <dgm:t>
        <a:bodyPr/>
        <a:lstStyle/>
        <a:p>
          <a:endParaRPr lang="ru-RU"/>
        </a:p>
      </dgm:t>
    </dgm:pt>
    <dgm:pt modelId="{58423C59-BB52-4720-97E6-12AFD2CDA851}" type="pres">
      <dgm:prSet presAssocID="{592E0740-D297-4D66-8499-371CB7057A78}" presName="connectorText" presStyleLbl="sibTrans1D1" presStyleIdx="3" presStyleCnt="4"/>
      <dgm:spPr/>
      <dgm:t>
        <a:bodyPr/>
        <a:lstStyle/>
        <a:p>
          <a:endParaRPr lang="ru-RU"/>
        </a:p>
      </dgm:t>
    </dgm:pt>
    <dgm:pt modelId="{F26B6E76-A33E-4877-8533-681A08326CBC}" type="pres">
      <dgm:prSet presAssocID="{35012D09-1649-44C7-8518-DE2171D83DC3}" presName="node" presStyleLbl="node1" presStyleIdx="4" presStyleCnt="5">
        <dgm:presLayoutVars>
          <dgm:bulletEnabled val="1"/>
        </dgm:presLayoutVars>
      </dgm:prSet>
      <dgm:spPr/>
      <dgm:t>
        <a:bodyPr/>
        <a:lstStyle/>
        <a:p>
          <a:endParaRPr lang="ru-RU"/>
        </a:p>
      </dgm:t>
    </dgm:pt>
  </dgm:ptLst>
  <dgm:cxnLst>
    <dgm:cxn modelId="{3D00F3C8-EB89-4AC8-ACD8-FC87806CCDDF}" type="presOf" srcId="{7BA33BB8-B99D-4EE1-9B53-D5D4509871D3}" destId="{94F979DA-D433-456C-9C98-84BA93666AE2}" srcOrd="0" destOrd="0" presId="urn:microsoft.com/office/officeart/2005/8/layout/bProcess3"/>
    <dgm:cxn modelId="{FBC11040-AB1B-4B23-9710-90D362DAD571}" srcId="{6AE8B549-F229-4BA9-8674-C99ABE7191A9}" destId="{354058AB-3B96-4C1D-B5BB-9D8ED177679D}" srcOrd="1" destOrd="0" parTransId="{F098D9A4-EC7F-4D41-97A9-F40CA49B66F2}" sibTransId="{E12E139B-A988-4D2A-994E-5A07E1F19D6A}"/>
    <dgm:cxn modelId="{6BD2D8BF-340F-4884-ADC0-F8A3AE35989C}" type="presOf" srcId="{651A3E3C-864D-47FB-969C-B8722CA5210E}" destId="{A6D49C33-1623-4ED8-84EE-11F23569CE97}" srcOrd="0" destOrd="0" presId="urn:microsoft.com/office/officeart/2005/8/layout/bProcess3"/>
    <dgm:cxn modelId="{2B51B7B0-5DA3-4E70-B81B-27A27C2E3EBE}" type="presOf" srcId="{6AE8B549-F229-4BA9-8674-C99ABE7191A9}" destId="{4959E891-6236-44AF-AD9B-D4047A99A71B}" srcOrd="0" destOrd="0" presId="urn:microsoft.com/office/officeart/2005/8/layout/bProcess3"/>
    <dgm:cxn modelId="{ACC82867-87ED-456A-9151-15DF952B88FC}" srcId="{6AE8B549-F229-4BA9-8674-C99ABE7191A9}" destId="{0A526823-B0C5-4ABB-A73F-835C6315457F}" srcOrd="2" destOrd="0" parTransId="{33571C7E-5A0E-4F52-9BD2-1EE793E75008}" sibTransId="{581A8B20-BE6C-4423-888B-990F64B72DD3}"/>
    <dgm:cxn modelId="{98993A00-A715-4FAC-BC82-2607BBFACDD1}" type="presOf" srcId="{E12E139B-A988-4D2A-994E-5A07E1F19D6A}" destId="{4C9E0497-9EB5-4260-9709-59C83ECAA45C}" srcOrd="1" destOrd="0" presId="urn:microsoft.com/office/officeart/2005/8/layout/bProcess3"/>
    <dgm:cxn modelId="{C11DCB53-6CF2-4811-BC7E-CDCDA02017AA}" type="presOf" srcId="{0A526823-B0C5-4ABB-A73F-835C6315457F}" destId="{03221F7B-514C-48F5-A9C8-1E627D2ABAE1}" srcOrd="0" destOrd="0" presId="urn:microsoft.com/office/officeart/2005/8/layout/bProcess3"/>
    <dgm:cxn modelId="{0AE4DEE2-9151-47C2-B1A9-B594F63D356D}" type="presOf" srcId="{581A8B20-BE6C-4423-888B-990F64B72DD3}" destId="{43611FF7-0F22-40EA-9CB5-30CEAE2F742D}" srcOrd="0" destOrd="0" presId="urn:microsoft.com/office/officeart/2005/8/layout/bProcess3"/>
    <dgm:cxn modelId="{7309807C-9A54-4E58-B5E2-13896B494AB9}" srcId="{6AE8B549-F229-4BA9-8674-C99ABE7191A9}" destId="{651A3E3C-864D-47FB-969C-B8722CA5210E}" srcOrd="3" destOrd="0" parTransId="{366ACEB4-BF5F-4A2D-A3F4-5A5A4C4F2B78}" sibTransId="{592E0740-D297-4D66-8499-371CB7057A78}"/>
    <dgm:cxn modelId="{FC6B72F1-ED1F-4503-B19D-2FC11899D637}" type="presOf" srcId="{592E0740-D297-4D66-8499-371CB7057A78}" destId="{58423C59-BB52-4720-97E6-12AFD2CDA851}" srcOrd="1" destOrd="0" presId="urn:microsoft.com/office/officeart/2005/8/layout/bProcess3"/>
    <dgm:cxn modelId="{63F6DFBA-8719-419B-8BD4-AC98F6E15404}" type="presOf" srcId="{E12E139B-A988-4D2A-994E-5A07E1F19D6A}" destId="{EC304B0F-6E29-4C7C-BAB4-E74B8EF5515D}" srcOrd="0" destOrd="0" presId="urn:microsoft.com/office/officeart/2005/8/layout/bProcess3"/>
    <dgm:cxn modelId="{96B89154-355C-46CC-8150-7A93CD8309EC}" type="presOf" srcId="{35012D09-1649-44C7-8518-DE2171D83DC3}" destId="{F26B6E76-A33E-4877-8533-681A08326CBC}" srcOrd="0" destOrd="0" presId="urn:microsoft.com/office/officeart/2005/8/layout/bProcess3"/>
    <dgm:cxn modelId="{5B527D1A-AB7F-44FF-873C-94EA748169F9}" srcId="{6AE8B549-F229-4BA9-8674-C99ABE7191A9}" destId="{35012D09-1649-44C7-8518-DE2171D83DC3}" srcOrd="4" destOrd="0" parTransId="{1A14FCE2-BDFB-45C4-8294-AC0DCB0FEDD2}" sibTransId="{B94AF709-F283-4210-9A50-53807A4E1859}"/>
    <dgm:cxn modelId="{B7C4C91F-9F70-40D5-A9BC-DE773C30DBBB}" type="presOf" srcId="{592E0740-D297-4D66-8499-371CB7057A78}" destId="{86CA74CB-1223-47A2-AC1E-7600A3F028E6}" srcOrd="0" destOrd="0" presId="urn:microsoft.com/office/officeart/2005/8/layout/bProcess3"/>
    <dgm:cxn modelId="{BEE970C3-D8BC-499E-9F85-C742445009A8}" type="presOf" srcId="{581A8B20-BE6C-4423-888B-990F64B72DD3}" destId="{53FFF4D9-F66E-4B76-A93C-B55A5A0F1203}" srcOrd="1" destOrd="0" presId="urn:microsoft.com/office/officeart/2005/8/layout/bProcess3"/>
    <dgm:cxn modelId="{53A453A1-8638-4180-AEFC-42FBB224A92F}" srcId="{6AE8B549-F229-4BA9-8674-C99ABE7191A9}" destId="{BB335377-D702-4A7A-B43E-11DCDDB22F14}" srcOrd="0" destOrd="0" parTransId="{E855B428-3F9C-4477-A2B0-7DD6B2439CE0}" sibTransId="{7BA33BB8-B99D-4EE1-9B53-D5D4509871D3}"/>
    <dgm:cxn modelId="{CE6008C5-29BF-4A1F-93A4-0E4FF52AAA41}" type="presOf" srcId="{7BA33BB8-B99D-4EE1-9B53-D5D4509871D3}" destId="{D52DFE06-319D-47FC-B0F0-6E5163947A6C}" srcOrd="1" destOrd="0" presId="urn:microsoft.com/office/officeart/2005/8/layout/bProcess3"/>
    <dgm:cxn modelId="{C239A2B4-2B14-40C3-BFEE-E27E1C46E8CE}" type="presOf" srcId="{354058AB-3B96-4C1D-B5BB-9D8ED177679D}" destId="{9BA3AC8D-0FF0-499F-A1DB-1D1C20B91FFC}" srcOrd="0" destOrd="0" presId="urn:microsoft.com/office/officeart/2005/8/layout/bProcess3"/>
    <dgm:cxn modelId="{291B99E0-EE21-474B-A701-48F5216342E2}" type="presOf" srcId="{BB335377-D702-4A7A-B43E-11DCDDB22F14}" destId="{36C69546-6C69-454F-AEE8-9BAD827FCFC6}" srcOrd="0" destOrd="0" presId="urn:microsoft.com/office/officeart/2005/8/layout/bProcess3"/>
    <dgm:cxn modelId="{77F1494A-69BE-43FA-899A-7F0B5E4CD2B5}" type="presParOf" srcId="{4959E891-6236-44AF-AD9B-D4047A99A71B}" destId="{36C69546-6C69-454F-AEE8-9BAD827FCFC6}" srcOrd="0" destOrd="0" presId="urn:microsoft.com/office/officeart/2005/8/layout/bProcess3"/>
    <dgm:cxn modelId="{23C7ECF4-FD0B-4686-A8FE-76C438E08ADE}" type="presParOf" srcId="{4959E891-6236-44AF-AD9B-D4047A99A71B}" destId="{94F979DA-D433-456C-9C98-84BA93666AE2}" srcOrd="1" destOrd="0" presId="urn:microsoft.com/office/officeart/2005/8/layout/bProcess3"/>
    <dgm:cxn modelId="{49D081C9-50F5-4525-A076-D80171F9DC36}" type="presParOf" srcId="{94F979DA-D433-456C-9C98-84BA93666AE2}" destId="{D52DFE06-319D-47FC-B0F0-6E5163947A6C}" srcOrd="0" destOrd="0" presId="urn:microsoft.com/office/officeart/2005/8/layout/bProcess3"/>
    <dgm:cxn modelId="{677ADA67-7FEB-4FC9-8712-954B29D22F14}" type="presParOf" srcId="{4959E891-6236-44AF-AD9B-D4047A99A71B}" destId="{9BA3AC8D-0FF0-499F-A1DB-1D1C20B91FFC}" srcOrd="2" destOrd="0" presId="urn:microsoft.com/office/officeart/2005/8/layout/bProcess3"/>
    <dgm:cxn modelId="{6A0DD520-241A-4C0B-B976-C2AFEEBFFF23}" type="presParOf" srcId="{4959E891-6236-44AF-AD9B-D4047A99A71B}" destId="{EC304B0F-6E29-4C7C-BAB4-E74B8EF5515D}" srcOrd="3" destOrd="0" presId="urn:microsoft.com/office/officeart/2005/8/layout/bProcess3"/>
    <dgm:cxn modelId="{1036B774-DE46-4943-8A3C-50B725AC1393}" type="presParOf" srcId="{EC304B0F-6E29-4C7C-BAB4-E74B8EF5515D}" destId="{4C9E0497-9EB5-4260-9709-59C83ECAA45C}" srcOrd="0" destOrd="0" presId="urn:microsoft.com/office/officeart/2005/8/layout/bProcess3"/>
    <dgm:cxn modelId="{7080BD55-94DB-409B-8C42-56857635F73F}" type="presParOf" srcId="{4959E891-6236-44AF-AD9B-D4047A99A71B}" destId="{03221F7B-514C-48F5-A9C8-1E627D2ABAE1}" srcOrd="4" destOrd="0" presId="urn:microsoft.com/office/officeart/2005/8/layout/bProcess3"/>
    <dgm:cxn modelId="{DE565BC5-614B-49E7-A2AA-82AABB9CAD42}" type="presParOf" srcId="{4959E891-6236-44AF-AD9B-D4047A99A71B}" destId="{43611FF7-0F22-40EA-9CB5-30CEAE2F742D}" srcOrd="5" destOrd="0" presId="urn:microsoft.com/office/officeart/2005/8/layout/bProcess3"/>
    <dgm:cxn modelId="{6085B09D-0561-4678-970F-29FB4F28F50F}" type="presParOf" srcId="{43611FF7-0F22-40EA-9CB5-30CEAE2F742D}" destId="{53FFF4D9-F66E-4B76-A93C-B55A5A0F1203}" srcOrd="0" destOrd="0" presId="urn:microsoft.com/office/officeart/2005/8/layout/bProcess3"/>
    <dgm:cxn modelId="{E6AF6B5E-76AE-458A-AC1B-D9990EC13943}" type="presParOf" srcId="{4959E891-6236-44AF-AD9B-D4047A99A71B}" destId="{A6D49C33-1623-4ED8-84EE-11F23569CE97}" srcOrd="6" destOrd="0" presId="urn:microsoft.com/office/officeart/2005/8/layout/bProcess3"/>
    <dgm:cxn modelId="{F59BE38B-1A53-4B70-B523-47BF82B6A970}" type="presParOf" srcId="{4959E891-6236-44AF-AD9B-D4047A99A71B}" destId="{86CA74CB-1223-47A2-AC1E-7600A3F028E6}" srcOrd="7" destOrd="0" presId="urn:microsoft.com/office/officeart/2005/8/layout/bProcess3"/>
    <dgm:cxn modelId="{1E7CAF00-1071-448E-B1CD-5D5BD4E168F2}" type="presParOf" srcId="{86CA74CB-1223-47A2-AC1E-7600A3F028E6}" destId="{58423C59-BB52-4720-97E6-12AFD2CDA851}" srcOrd="0" destOrd="0" presId="urn:microsoft.com/office/officeart/2005/8/layout/bProcess3"/>
    <dgm:cxn modelId="{211F229C-083E-47A4-BB5E-FBC9E596A907}" type="presParOf" srcId="{4959E891-6236-44AF-AD9B-D4047A99A71B}" destId="{F26B6E76-A33E-4877-8533-681A08326CB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A08BFC-97BC-4637-8A32-AD0865AC9740}"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uk-UA"/>
        </a:p>
      </dgm:t>
    </dgm:pt>
    <dgm:pt modelId="{15FD0FC7-510E-4C94-AF7C-A3022AF44C5A}">
      <dgm:prSet phldrT="[Текст]" custT="1"/>
      <dgm:spPr/>
      <dgm:t>
        <a:bodyPr/>
        <a:lstStyle/>
        <a:p>
          <a:r>
            <a:rPr lang="uk-UA" sz="2000" dirty="0">
              <a:solidFill>
                <a:schemeClr val="tx1"/>
              </a:solidFill>
            </a:rPr>
            <a:t>трансформація накопиченої </a:t>
          </a:r>
          <a:r>
            <a:rPr lang="uk-UA" sz="2000" dirty="0" err="1">
              <a:solidFill>
                <a:schemeClr val="tx1"/>
              </a:solidFill>
            </a:rPr>
            <a:t>тексто</a:t>
          </a:r>
          <a:r>
            <a:rPr lang="uk-UA" sz="2000" dirty="0">
              <a:solidFill>
                <a:schemeClr val="tx1"/>
              </a:solidFill>
            </a:rPr>
            <a:t>-графічної інформації в структури знань</a:t>
          </a:r>
        </a:p>
      </dgm:t>
    </dgm:pt>
    <dgm:pt modelId="{5B8660F5-FAEC-443E-BAA3-8CCA766FDCFB}" type="parTrans" cxnId="{8FDD92FA-926F-4F82-9250-B01B223D944C}">
      <dgm:prSet/>
      <dgm:spPr/>
      <dgm:t>
        <a:bodyPr/>
        <a:lstStyle/>
        <a:p>
          <a:endParaRPr lang="uk-UA"/>
        </a:p>
      </dgm:t>
    </dgm:pt>
    <dgm:pt modelId="{BC329FDA-5C0B-4178-8331-F4823E9D61B4}" type="sibTrans" cxnId="{8FDD92FA-926F-4F82-9250-B01B223D944C}">
      <dgm:prSet/>
      <dgm:spPr/>
      <dgm:t>
        <a:bodyPr/>
        <a:lstStyle/>
        <a:p>
          <a:endParaRPr lang="uk-UA"/>
        </a:p>
      </dgm:t>
    </dgm:pt>
    <dgm:pt modelId="{958F75D8-3AD8-42D5-95CD-3BDFFD6A5704}">
      <dgm:prSet phldrT="[Текст]" custT="1"/>
      <dgm:spPr/>
      <dgm:t>
        <a:bodyPr/>
        <a:lstStyle/>
        <a:p>
          <a:r>
            <a:rPr lang="uk-UA" sz="2000" dirty="0">
              <a:solidFill>
                <a:schemeClr val="tx1"/>
              </a:solidFill>
            </a:rPr>
            <a:t>їх об’єднання в публічні і корпоративні бази знань, публікація в Інтернет</a:t>
          </a:r>
        </a:p>
      </dgm:t>
    </dgm:pt>
    <dgm:pt modelId="{C7D4CF35-B190-4C1E-91EE-4A69D2CF0574}" type="parTrans" cxnId="{F0E0E05F-3C40-4BB9-811E-3D57F4D16C5C}">
      <dgm:prSet/>
      <dgm:spPr/>
      <dgm:t>
        <a:bodyPr/>
        <a:lstStyle/>
        <a:p>
          <a:endParaRPr lang="uk-UA"/>
        </a:p>
      </dgm:t>
    </dgm:pt>
    <dgm:pt modelId="{60D6D26F-0CEF-4CA9-860C-20EB32C85EC1}" type="sibTrans" cxnId="{F0E0E05F-3C40-4BB9-811E-3D57F4D16C5C}">
      <dgm:prSet/>
      <dgm:spPr/>
      <dgm:t>
        <a:bodyPr/>
        <a:lstStyle/>
        <a:p>
          <a:endParaRPr lang="uk-UA"/>
        </a:p>
      </dgm:t>
    </dgm:pt>
    <dgm:pt modelId="{785E77B7-9EB4-4F1D-97D2-926113EEF266}">
      <dgm:prSet phldrT="[Текст]" custT="1"/>
      <dgm:spPr/>
      <dgm:t>
        <a:bodyPr/>
        <a:lstStyle/>
        <a:p>
          <a:r>
            <a:rPr lang="uk-UA" sz="2000" dirty="0">
              <a:solidFill>
                <a:schemeClr val="tx1"/>
              </a:solidFill>
            </a:rPr>
            <a:t>використання баз знань для швидкої, майже миттєвої і гарантованої передачі знань</a:t>
          </a:r>
        </a:p>
      </dgm:t>
    </dgm:pt>
    <dgm:pt modelId="{F7185FF6-779E-435A-B867-40E4B735DD8B}" type="parTrans" cxnId="{D2A6D826-3F22-4056-B6A5-99714D1B7D54}">
      <dgm:prSet/>
      <dgm:spPr/>
      <dgm:t>
        <a:bodyPr/>
        <a:lstStyle/>
        <a:p>
          <a:endParaRPr lang="uk-UA"/>
        </a:p>
      </dgm:t>
    </dgm:pt>
    <dgm:pt modelId="{2B0C22AC-3F14-4752-8443-7A7C2FAD883E}" type="sibTrans" cxnId="{D2A6D826-3F22-4056-B6A5-99714D1B7D54}">
      <dgm:prSet/>
      <dgm:spPr/>
      <dgm:t>
        <a:bodyPr/>
        <a:lstStyle/>
        <a:p>
          <a:endParaRPr lang="uk-UA"/>
        </a:p>
      </dgm:t>
    </dgm:pt>
    <dgm:pt modelId="{B9634853-39D7-44C4-9D12-60BC3D212FF9}" type="pres">
      <dgm:prSet presAssocID="{E7A08BFC-97BC-4637-8A32-AD0865AC9740}" presName="diagram" presStyleCnt="0">
        <dgm:presLayoutVars>
          <dgm:dir/>
          <dgm:resizeHandles val="exact"/>
        </dgm:presLayoutVars>
      </dgm:prSet>
      <dgm:spPr/>
      <dgm:t>
        <a:bodyPr/>
        <a:lstStyle/>
        <a:p>
          <a:endParaRPr lang="ru-RU"/>
        </a:p>
      </dgm:t>
    </dgm:pt>
    <dgm:pt modelId="{60C83838-3604-42C2-BCEF-25B535A0A1CB}" type="pres">
      <dgm:prSet presAssocID="{15FD0FC7-510E-4C94-AF7C-A3022AF44C5A}" presName="node" presStyleLbl="node1" presStyleIdx="0" presStyleCnt="3">
        <dgm:presLayoutVars>
          <dgm:bulletEnabled val="1"/>
        </dgm:presLayoutVars>
      </dgm:prSet>
      <dgm:spPr/>
      <dgm:t>
        <a:bodyPr/>
        <a:lstStyle/>
        <a:p>
          <a:endParaRPr lang="ru-RU"/>
        </a:p>
      </dgm:t>
    </dgm:pt>
    <dgm:pt modelId="{197E432E-D2D8-4248-90D1-E266264F2CCD}" type="pres">
      <dgm:prSet presAssocID="{BC329FDA-5C0B-4178-8331-F4823E9D61B4}" presName="sibTrans" presStyleCnt="0"/>
      <dgm:spPr/>
    </dgm:pt>
    <dgm:pt modelId="{53F30245-5FB3-4012-BE02-18A5AAEDCEBF}" type="pres">
      <dgm:prSet presAssocID="{958F75D8-3AD8-42D5-95CD-3BDFFD6A5704}" presName="node" presStyleLbl="node1" presStyleIdx="1" presStyleCnt="3">
        <dgm:presLayoutVars>
          <dgm:bulletEnabled val="1"/>
        </dgm:presLayoutVars>
      </dgm:prSet>
      <dgm:spPr/>
      <dgm:t>
        <a:bodyPr/>
        <a:lstStyle/>
        <a:p>
          <a:endParaRPr lang="ru-RU"/>
        </a:p>
      </dgm:t>
    </dgm:pt>
    <dgm:pt modelId="{340C64C1-32D7-408B-8A44-DB60741C21CE}" type="pres">
      <dgm:prSet presAssocID="{60D6D26F-0CEF-4CA9-860C-20EB32C85EC1}" presName="sibTrans" presStyleCnt="0"/>
      <dgm:spPr/>
    </dgm:pt>
    <dgm:pt modelId="{2898207C-5B5A-4657-89DD-889D0CAF67BB}" type="pres">
      <dgm:prSet presAssocID="{785E77B7-9EB4-4F1D-97D2-926113EEF266}" presName="node" presStyleLbl="node1" presStyleIdx="2" presStyleCnt="3">
        <dgm:presLayoutVars>
          <dgm:bulletEnabled val="1"/>
        </dgm:presLayoutVars>
      </dgm:prSet>
      <dgm:spPr/>
      <dgm:t>
        <a:bodyPr/>
        <a:lstStyle/>
        <a:p>
          <a:endParaRPr lang="ru-RU"/>
        </a:p>
      </dgm:t>
    </dgm:pt>
  </dgm:ptLst>
  <dgm:cxnLst>
    <dgm:cxn modelId="{D2A6D826-3F22-4056-B6A5-99714D1B7D54}" srcId="{E7A08BFC-97BC-4637-8A32-AD0865AC9740}" destId="{785E77B7-9EB4-4F1D-97D2-926113EEF266}" srcOrd="2" destOrd="0" parTransId="{F7185FF6-779E-435A-B867-40E4B735DD8B}" sibTransId="{2B0C22AC-3F14-4752-8443-7A7C2FAD883E}"/>
    <dgm:cxn modelId="{6357B725-08F4-4489-9173-916F3597694D}" type="presOf" srcId="{15FD0FC7-510E-4C94-AF7C-A3022AF44C5A}" destId="{60C83838-3604-42C2-BCEF-25B535A0A1CB}" srcOrd="0" destOrd="0" presId="urn:microsoft.com/office/officeart/2005/8/layout/default"/>
    <dgm:cxn modelId="{F0E0E05F-3C40-4BB9-811E-3D57F4D16C5C}" srcId="{E7A08BFC-97BC-4637-8A32-AD0865AC9740}" destId="{958F75D8-3AD8-42D5-95CD-3BDFFD6A5704}" srcOrd="1" destOrd="0" parTransId="{C7D4CF35-B190-4C1E-91EE-4A69D2CF0574}" sibTransId="{60D6D26F-0CEF-4CA9-860C-20EB32C85EC1}"/>
    <dgm:cxn modelId="{8FDD92FA-926F-4F82-9250-B01B223D944C}" srcId="{E7A08BFC-97BC-4637-8A32-AD0865AC9740}" destId="{15FD0FC7-510E-4C94-AF7C-A3022AF44C5A}" srcOrd="0" destOrd="0" parTransId="{5B8660F5-FAEC-443E-BAA3-8CCA766FDCFB}" sibTransId="{BC329FDA-5C0B-4178-8331-F4823E9D61B4}"/>
    <dgm:cxn modelId="{AD1744D0-0F41-49A9-AFAF-C996A6E81819}" type="presOf" srcId="{E7A08BFC-97BC-4637-8A32-AD0865AC9740}" destId="{B9634853-39D7-44C4-9D12-60BC3D212FF9}" srcOrd="0" destOrd="0" presId="urn:microsoft.com/office/officeart/2005/8/layout/default"/>
    <dgm:cxn modelId="{334F8D6F-9170-4B8C-ABA0-FCC3A3231E83}" type="presOf" srcId="{785E77B7-9EB4-4F1D-97D2-926113EEF266}" destId="{2898207C-5B5A-4657-89DD-889D0CAF67BB}" srcOrd="0" destOrd="0" presId="urn:microsoft.com/office/officeart/2005/8/layout/default"/>
    <dgm:cxn modelId="{ADE670DA-F8AC-4F0A-A365-709BBC1968A7}" type="presOf" srcId="{958F75D8-3AD8-42D5-95CD-3BDFFD6A5704}" destId="{53F30245-5FB3-4012-BE02-18A5AAEDCEBF}" srcOrd="0" destOrd="0" presId="urn:microsoft.com/office/officeart/2005/8/layout/default"/>
    <dgm:cxn modelId="{EC4EAD5D-70E5-4280-BDB1-7C9FE4AF7DD3}" type="presParOf" srcId="{B9634853-39D7-44C4-9D12-60BC3D212FF9}" destId="{60C83838-3604-42C2-BCEF-25B535A0A1CB}" srcOrd="0" destOrd="0" presId="urn:microsoft.com/office/officeart/2005/8/layout/default"/>
    <dgm:cxn modelId="{BF83F4E5-A365-4B0A-8CC5-03577B26C78E}" type="presParOf" srcId="{B9634853-39D7-44C4-9D12-60BC3D212FF9}" destId="{197E432E-D2D8-4248-90D1-E266264F2CCD}" srcOrd="1" destOrd="0" presId="urn:microsoft.com/office/officeart/2005/8/layout/default"/>
    <dgm:cxn modelId="{942B0DBA-02DA-4938-88DC-42082D49DECD}" type="presParOf" srcId="{B9634853-39D7-44C4-9D12-60BC3D212FF9}" destId="{53F30245-5FB3-4012-BE02-18A5AAEDCEBF}" srcOrd="2" destOrd="0" presId="urn:microsoft.com/office/officeart/2005/8/layout/default"/>
    <dgm:cxn modelId="{70C1667D-2B9F-437D-9E58-79B9B35B6673}" type="presParOf" srcId="{B9634853-39D7-44C4-9D12-60BC3D212FF9}" destId="{340C64C1-32D7-408B-8A44-DB60741C21CE}" srcOrd="3" destOrd="0" presId="urn:microsoft.com/office/officeart/2005/8/layout/default"/>
    <dgm:cxn modelId="{053CF37A-8BE1-425E-95E9-0AC6638C159C}" type="presParOf" srcId="{B9634853-39D7-44C4-9D12-60BC3D212FF9}" destId="{2898207C-5B5A-4657-89DD-889D0CAF67B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08BFC-97BC-4637-8A32-AD0865AC9740}"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uk-UA"/>
        </a:p>
      </dgm:t>
    </dgm:pt>
    <dgm:pt modelId="{15FD0FC7-510E-4C94-AF7C-A3022AF44C5A}">
      <dgm:prSet phldrT="[Текст]" custT="1"/>
      <dgm:spPr/>
      <dgm:t>
        <a:bodyPr/>
        <a:lstStyle/>
        <a:p>
          <a:r>
            <a:rPr lang="uk-UA" sz="2000" dirty="0">
              <a:solidFill>
                <a:schemeClr val="tx1"/>
              </a:solidFill>
            </a:rPr>
            <a:t>непрозорість, закритість, високий рівень корумпованості органів публічної влади</a:t>
          </a:r>
        </a:p>
      </dgm:t>
    </dgm:pt>
    <dgm:pt modelId="{5B8660F5-FAEC-443E-BAA3-8CCA766FDCFB}" type="parTrans" cxnId="{8FDD92FA-926F-4F82-9250-B01B223D944C}">
      <dgm:prSet/>
      <dgm:spPr/>
      <dgm:t>
        <a:bodyPr/>
        <a:lstStyle/>
        <a:p>
          <a:endParaRPr lang="uk-UA"/>
        </a:p>
      </dgm:t>
    </dgm:pt>
    <dgm:pt modelId="{BC329FDA-5C0B-4178-8331-F4823E9D61B4}" type="sibTrans" cxnId="{8FDD92FA-926F-4F82-9250-B01B223D944C}">
      <dgm:prSet/>
      <dgm:spPr/>
      <dgm:t>
        <a:bodyPr/>
        <a:lstStyle/>
        <a:p>
          <a:endParaRPr lang="uk-UA"/>
        </a:p>
      </dgm:t>
    </dgm:pt>
    <dgm:pt modelId="{958F75D8-3AD8-42D5-95CD-3BDFFD6A5704}">
      <dgm:prSet phldrT="[Текст]" custT="1"/>
      <dgm:spPr/>
      <dgm:t>
        <a:bodyPr/>
        <a:lstStyle/>
        <a:p>
          <a:r>
            <a:rPr lang="uk-UA" sz="2000" dirty="0">
              <a:solidFill>
                <a:schemeClr val="tx1"/>
              </a:solidFill>
            </a:rPr>
            <a:t>формування механізмів децентралізації, демократичного контролю та участі громадян у розробці та реалізації державної політики</a:t>
          </a:r>
        </a:p>
      </dgm:t>
    </dgm:pt>
    <dgm:pt modelId="{C7D4CF35-B190-4C1E-91EE-4A69D2CF0574}" type="parTrans" cxnId="{F0E0E05F-3C40-4BB9-811E-3D57F4D16C5C}">
      <dgm:prSet/>
      <dgm:spPr/>
      <dgm:t>
        <a:bodyPr/>
        <a:lstStyle/>
        <a:p>
          <a:endParaRPr lang="uk-UA"/>
        </a:p>
      </dgm:t>
    </dgm:pt>
    <dgm:pt modelId="{60D6D26F-0CEF-4CA9-860C-20EB32C85EC1}" type="sibTrans" cxnId="{F0E0E05F-3C40-4BB9-811E-3D57F4D16C5C}">
      <dgm:prSet/>
      <dgm:spPr/>
      <dgm:t>
        <a:bodyPr/>
        <a:lstStyle/>
        <a:p>
          <a:endParaRPr lang="uk-UA"/>
        </a:p>
      </dgm:t>
    </dgm:pt>
    <dgm:pt modelId="{785E77B7-9EB4-4F1D-97D2-926113EEF266}">
      <dgm:prSet phldrT="[Текст]" custT="1"/>
      <dgm:spPr/>
      <dgm:t>
        <a:bodyPr/>
        <a:lstStyle/>
        <a:p>
          <a:r>
            <a:rPr lang="uk-UA" sz="2000" dirty="0">
              <a:solidFill>
                <a:schemeClr val="tx1"/>
              </a:solidFill>
            </a:rPr>
            <a:t>повернення довіри громадян до інститутів та посадових осіб публічної влади</a:t>
          </a:r>
        </a:p>
      </dgm:t>
    </dgm:pt>
    <dgm:pt modelId="{F7185FF6-779E-435A-B867-40E4B735DD8B}" type="parTrans" cxnId="{D2A6D826-3F22-4056-B6A5-99714D1B7D54}">
      <dgm:prSet/>
      <dgm:spPr/>
      <dgm:t>
        <a:bodyPr/>
        <a:lstStyle/>
        <a:p>
          <a:endParaRPr lang="uk-UA"/>
        </a:p>
      </dgm:t>
    </dgm:pt>
    <dgm:pt modelId="{2B0C22AC-3F14-4752-8443-7A7C2FAD883E}" type="sibTrans" cxnId="{D2A6D826-3F22-4056-B6A5-99714D1B7D54}">
      <dgm:prSet/>
      <dgm:spPr/>
      <dgm:t>
        <a:bodyPr/>
        <a:lstStyle/>
        <a:p>
          <a:endParaRPr lang="uk-UA"/>
        </a:p>
      </dgm:t>
    </dgm:pt>
    <dgm:pt modelId="{B9634853-39D7-44C4-9D12-60BC3D212FF9}" type="pres">
      <dgm:prSet presAssocID="{E7A08BFC-97BC-4637-8A32-AD0865AC9740}" presName="diagram" presStyleCnt="0">
        <dgm:presLayoutVars>
          <dgm:dir/>
          <dgm:resizeHandles val="exact"/>
        </dgm:presLayoutVars>
      </dgm:prSet>
      <dgm:spPr/>
      <dgm:t>
        <a:bodyPr/>
        <a:lstStyle/>
        <a:p>
          <a:endParaRPr lang="ru-RU"/>
        </a:p>
      </dgm:t>
    </dgm:pt>
    <dgm:pt modelId="{60C83838-3604-42C2-BCEF-25B535A0A1CB}" type="pres">
      <dgm:prSet presAssocID="{15FD0FC7-510E-4C94-AF7C-A3022AF44C5A}" presName="node" presStyleLbl="node1" presStyleIdx="0" presStyleCnt="3">
        <dgm:presLayoutVars>
          <dgm:bulletEnabled val="1"/>
        </dgm:presLayoutVars>
      </dgm:prSet>
      <dgm:spPr/>
      <dgm:t>
        <a:bodyPr/>
        <a:lstStyle/>
        <a:p>
          <a:endParaRPr lang="ru-RU"/>
        </a:p>
      </dgm:t>
    </dgm:pt>
    <dgm:pt modelId="{197E432E-D2D8-4248-90D1-E266264F2CCD}" type="pres">
      <dgm:prSet presAssocID="{BC329FDA-5C0B-4178-8331-F4823E9D61B4}" presName="sibTrans" presStyleCnt="0"/>
      <dgm:spPr/>
    </dgm:pt>
    <dgm:pt modelId="{53F30245-5FB3-4012-BE02-18A5AAEDCEBF}" type="pres">
      <dgm:prSet presAssocID="{958F75D8-3AD8-42D5-95CD-3BDFFD6A5704}" presName="node" presStyleLbl="node1" presStyleIdx="1" presStyleCnt="3">
        <dgm:presLayoutVars>
          <dgm:bulletEnabled val="1"/>
        </dgm:presLayoutVars>
      </dgm:prSet>
      <dgm:spPr/>
      <dgm:t>
        <a:bodyPr/>
        <a:lstStyle/>
        <a:p>
          <a:endParaRPr lang="ru-RU"/>
        </a:p>
      </dgm:t>
    </dgm:pt>
    <dgm:pt modelId="{340C64C1-32D7-408B-8A44-DB60741C21CE}" type="pres">
      <dgm:prSet presAssocID="{60D6D26F-0CEF-4CA9-860C-20EB32C85EC1}" presName="sibTrans" presStyleCnt="0"/>
      <dgm:spPr/>
    </dgm:pt>
    <dgm:pt modelId="{2898207C-5B5A-4657-89DD-889D0CAF67BB}" type="pres">
      <dgm:prSet presAssocID="{785E77B7-9EB4-4F1D-97D2-926113EEF266}" presName="node" presStyleLbl="node1" presStyleIdx="2" presStyleCnt="3">
        <dgm:presLayoutVars>
          <dgm:bulletEnabled val="1"/>
        </dgm:presLayoutVars>
      </dgm:prSet>
      <dgm:spPr/>
      <dgm:t>
        <a:bodyPr/>
        <a:lstStyle/>
        <a:p>
          <a:endParaRPr lang="ru-RU"/>
        </a:p>
      </dgm:t>
    </dgm:pt>
  </dgm:ptLst>
  <dgm:cxnLst>
    <dgm:cxn modelId="{D2A6D826-3F22-4056-B6A5-99714D1B7D54}" srcId="{E7A08BFC-97BC-4637-8A32-AD0865AC9740}" destId="{785E77B7-9EB4-4F1D-97D2-926113EEF266}" srcOrd="2" destOrd="0" parTransId="{F7185FF6-779E-435A-B867-40E4B735DD8B}" sibTransId="{2B0C22AC-3F14-4752-8443-7A7C2FAD883E}"/>
    <dgm:cxn modelId="{6357B725-08F4-4489-9173-916F3597694D}" type="presOf" srcId="{15FD0FC7-510E-4C94-AF7C-A3022AF44C5A}" destId="{60C83838-3604-42C2-BCEF-25B535A0A1CB}" srcOrd="0" destOrd="0" presId="urn:microsoft.com/office/officeart/2005/8/layout/default"/>
    <dgm:cxn modelId="{F0E0E05F-3C40-4BB9-811E-3D57F4D16C5C}" srcId="{E7A08BFC-97BC-4637-8A32-AD0865AC9740}" destId="{958F75D8-3AD8-42D5-95CD-3BDFFD6A5704}" srcOrd="1" destOrd="0" parTransId="{C7D4CF35-B190-4C1E-91EE-4A69D2CF0574}" sibTransId="{60D6D26F-0CEF-4CA9-860C-20EB32C85EC1}"/>
    <dgm:cxn modelId="{8FDD92FA-926F-4F82-9250-B01B223D944C}" srcId="{E7A08BFC-97BC-4637-8A32-AD0865AC9740}" destId="{15FD0FC7-510E-4C94-AF7C-A3022AF44C5A}" srcOrd="0" destOrd="0" parTransId="{5B8660F5-FAEC-443E-BAA3-8CCA766FDCFB}" sibTransId="{BC329FDA-5C0B-4178-8331-F4823E9D61B4}"/>
    <dgm:cxn modelId="{AD1744D0-0F41-49A9-AFAF-C996A6E81819}" type="presOf" srcId="{E7A08BFC-97BC-4637-8A32-AD0865AC9740}" destId="{B9634853-39D7-44C4-9D12-60BC3D212FF9}" srcOrd="0" destOrd="0" presId="urn:microsoft.com/office/officeart/2005/8/layout/default"/>
    <dgm:cxn modelId="{334F8D6F-9170-4B8C-ABA0-FCC3A3231E83}" type="presOf" srcId="{785E77B7-9EB4-4F1D-97D2-926113EEF266}" destId="{2898207C-5B5A-4657-89DD-889D0CAF67BB}" srcOrd="0" destOrd="0" presId="urn:microsoft.com/office/officeart/2005/8/layout/default"/>
    <dgm:cxn modelId="{ADE670DA-F8AC-4F0A-A365-709BBC1968A7}" type="presOf" srcId="{958F75D8-3AD8-42D5-95CD-3BDFFD6A5704}" destId="{53F30245-5FB3-4012-BE02-18A5AAEDCEBF}" srcOrd="0" destOrd="0" presId="urn:microsoft.com/office/officeart/2005/8/layout/default"/>
    <dgm:cxn modelId="{EC4EAD5D-70E5-4280-BDB1-7C9FE4AF7DD3}" type="presParOf" srcId="{B9634853-39D7-44C4-9D12-60BC3D212FF9}" destId="{60C83838-3604-42C2-BCEF-25B535A0A1CB}" srcOrd="0" destOrd="0" presId="urn:microsoft.com/office/officeart/2005/8/layout/default"/>
    <dgm:cxn modelId="{BF83F4E5-A365-4B0A-8CC5-03577B26C78E}" type="presParOf" srcId="{B9634853-39D7-44C4-9D12-60BC3D212FF9}" destId="{197E432E-D2D8-4248-90D1-E266264F2CCD}" srcOrd="1" destOrd="0" presId="urn:microsoft.com/office/officeart/2005/8/layout/default"/>
    <dgm:cxn modelId="{942B0DBA-02DA-4938-88DC-42082D49DECD}" type="presParOf" srcId="{B9634853-39D7-44C4-9D12-60BC3D212FF9}" destId="{53F30245-5FB3-4012-BE02-18A5AAEDCEBF}" srcOrd="2" destOrd="0" presId="urn:microsoft.com/office/officeart/2005/8/layout/default"/>
    <dgm:cxn modelId="{70C1667D-2B9F-437D-9E58-79B9B35B6673}" type="presParOf" srcId="{B9634853-39D7-44C4-9D12-60BC3D212FF9}" destId="{340C64C1-32D7-408B-8A44-DB60741C21CE}" srcOrd="3" destOrd="0" presId="urn:microsoft.com/office/officeart/2005/8/layout/default"/>
    <dgm:cxn modelId="{053CF37A-8BE1-425E-95E9-0AC6638C159C}" type="presParOf" srcId="{B9634853-39D7-44C4-9D12-60BC3D212FF9}" destId="{2898207C-5B5A-4657-89DD-889D0CAF67B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A08BFC-97BC-4637-8A32-AD0865AC9740}"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uk-UA"/>
        </a:p>
      </dgm:t>
    </dgm:pt>
    <dgm:pt modelId="{15FD0FC7-510E-4C94-AF7C-A3022AF44C5A}">
      <dgm:prSet phldrT="[Текст]" custT="1"/>
      <dgm:spPr/>
      <dgm:t>
        <a:bodyPr/>
        <a:lstStyle/>
        <a:p>
          <a:r>
            <a:rPr lang="uk-UA" sz="1800" dirty="0">
              <a:solidFill>
                <a:schemeClr val="tx1"/>
              </a:solidFill>
            </a:rPr>
            <a:t>невтручання держави, при цьому основними рушійними силами є ринкові процеси саморегулювання, саморозвитку та самоорганізації</a:t>
          </a:r>
        </a:p>
      </dgm:t>
    </dgm:pt>
    <dgm:pt modelId="{5B8660F5-FAEC-443E-BAA3-8CCA766FDCFB}" type="parTrans" cxnId="{8FDD92FA-926F-4F82-9250-B01B223D944C}">
      <dgm:prSet/>
      <dgm:spPr/>
      <dgm:t>
        <a:bodyPr/>
        <a:lstStyle/>
        <a:p>
          <a:endParaRPr lang="uk-UA"/>
        </a:p>
      </dgm:t>
    </dgm:pt>
    <dgm:pt modelId="{BC329FDA-5C0B-4178-8331-F4823E9D61B4}" type="sibTrans" cxnId="{8FDD92FA-926F-4F82-9250-B01B223D944C}">
      <dgm:prSet/>
      <dgm:spPr/>
      <dgm:t>
        <a:bodyPr/>
        <a:lstStyle/>
        <a:p>
          <a:endParaRPr lang="uk-UA"/>
        </a:p>
      </dgm:t>
    </dgm:pt>
    <dgm:pt modelId="{958F75D8-3AD8-42D5-95CD-3BDFFD6A5704}">
      <dgm:prSet phldrT="[Текст]" custT="1"/>
      <dgm:spPr/>
      <dgm:t>
        <a:bodyPr/>
        <a:lstStyle/>
        <a:p>
          <a:r>
            <a:rPr lang="uk-UA" sz="1800" dirty="0">
              <a:solidFill>
                <a:schemeClr val="tx1"/>
              </a:solidFill>
            </a:rPr>
            <a:t>централізованого управління та регулювання з боку держави</a:t>
          </a:r>
        </a:p>
      </dgm:t>
    </dgm:pt>
    <dgm:pt modelId="{C7D4CF35-B190-4C1E-91EE-4A69D2CF0574}" type="parTrans" cxnId="{F0E0E05F-3C40-4BB9-811E-3D57F4D16C5C}">
      <dgm:prSet/>
      <dgm:spPr/>
      <dgm:t>
        <a:bodyPr/>
        <a:lstStyle/>
        <a:p>
          <a:endParaRPr lang="uk-UA"/>
        </a:p>
      </dgm:t>
    </dgm:pt>
    <dgm:pt modelId="{60D6D26F-0CEF-4CA9-860C-20EB32C85EC1}" type="sibTrans" cxnId="{F0E0E05F-3C40-4BB9-811E-3D57F4D16C5C}">
      <dgm:prSet/>
      <dgm:spPr/>
      <dgm:t>
        <a:bodyPr/>
        <a:lstStyle/>
        <a:p>
          <a:endParaRPr lang="uk-UA"/>
        </a:p>
      </dgm:t>
    </dgm:pt>
    <dgm:pt modelId="{785E77B7-9EB4-4F1D-97D2-926113EEF266}">
      <dgm:prSet phldrT="[Текст]" custT="1"/>
      <dgm:spPr/>
      <dgm:t>
        <a:bodyPr/>
        <a:lstStyle/>
        <a:p>
          <a:r>
            <a:rPr lang="uk-UA" sz="1800" dirty="0">
              <a:solidFill>
                <a:schemeClr val="tx1"/>
              </a:solidFill>
            </a:rPr>
            <a:t>раціонального поєднання процесів державного управління та саморегулювання (саморозвитку, самоорганізації)</a:t>
          </a:r>
        </a:p>
      </dgm:t>
    </dgm:pt>
    <dgm:pt modelId="{F7185FF6-779E-435A-B867-40E4B735DD8B}" type="parTrans" cxnId="{D2A6D826-3F22-4056-B6A5-99714D1B7D54}">
      <dgm:prSet/>
      <dgm:spPr/>
      <dgm:t>
        <a:bodyPr/>
        <a:lstStyle/>
        <a:p>
          <a:endParaRPr lang="uk-UA"/>
        </a:p>
      </dgm:t>
    </dgm:pt>
    <dgm:pt modelId="{2B0C22AC-3F14-4752-8443-7A7C2FAD883E}" type="sibTrans" cxnId="{D2A6D826-3F22-4056-B6A5-99714D1B7D54}">
      <dgm:prSet/>
      <dgm:spPr/>
      <dgm:t>
        <a:bodyPr/>
        <a:lstStyle/>
        <a:p>
          <a:endParaRPr lang="uk-UA"/>
        </a:p>
      </dgm:t>
    </dgm:pt>
    <dgm:pt modelId="{B9634853-39D7-44C4-9D12-60BC3D212FF9}" type="pres">
      <dgm:prSet presAssocID="{E7A08BFC-97BC-4637-8A32-AD0865AC9740}" presName="diagram" presStyleCnt="0">
        <dgm:presLayoutVars>
          <dgm:dir/>
          <dgm:resizeHandles val="exact"/>
        </dgm:presLayoutVars>
      </dgm:prSet>
      <dgm:spPr/>
      <dgm:t>
        <a:bodyPr/>
        <a:lstStyle/>
        <a:p>
          <a:endParaRPr lang="ru-RU"/>
        </a:p>
      </dgm:t>
    </dgm:pt>
    <dgm:pt modelId="{60C83838-3604-42C2-BCEF-25B535A0A1CB}" type="pres">
      <dgm:prSet presAssocID="{15FD0FC7-510E-4C94-AF7C-A3022AF44C5A}" presName="node" presStyleLbl="node1" presStyleIdx="0" presStyleCnt="3">
        <dgm:presLayoutVars>
          <dgm:bulletEnabled val="1"/>
        </dgm:presLayoutVars>
      </dgm:prSet>
      <dgm:spPr/>
      <dgm:t>
        <a:bodyPr/>
        <a:lstStyle/>
        <a:p>
          <a:endParaRPr lang="ru-RU"/>
        </a:p>
      </dgm:t>
    </dgm:pt>
    <dgm:pt modelId="{197E432E-D2D8-4248-90D1-E266264F2CCD}" type="pres">
      <dgm:prSet presAssocID="{BC329FDA-5C0B-4178-8331-F4823E9D61B4}" presName="sibTrans" presStyleCnt="0"/>
      <dgm:spPr/>
    </dgm:pt>
    <dgm:pt modelId="{53F30245-5FB3-4012-BE02-18A5AAEDCEBF}" type="pres">
      <dgm:prSet presAssocID="{958F75D8-3AD8-42D5-95CD-3BDFFD6A5704}" presName="node" presStyleLbl="node1" presStyleIdx="1" presStyleCnt="3">
        <dgm:presLayoutVars>
          <dgm:bulletEnabled val="1"/>
        </dgm:presLayoutVars>
      </dgm:prSet>
      <dgm:spPr/>
      <dgm:t>
        <a:bodyPr/>
        <a:lstStyle/>
        <a:p>
          <a:endParaRPr lang="ru-RU"/>
        </a:p>
      </dgm:t>
    </dgm:pt>
    <dgm:pt modelId="{340C64C1-32D7-408B-8A44-DB60741C21CE}" type="pres">
      <dgm:prSet presAssocID="{60D6D26F-0CEF-4CA9-860C-20EB32C85EC1}" presName="sibTrans" presStyleCnt="0"/>
      <dgm:spPr/>
    </dgm:pt>
    <dgm:pt modelId="{2898207C-5B5A-4657-89DD-889D0CAF67BB}" type="pres">
      <dgm:prSet presAssocID="{785E77B7-9EB4-4F1D-97D2-926113EEF266}" presName="node" presStyleLbl="node1" presStyleIdx="2" presStyleCnt="3">
        <dgm:presLayoutVars>
          <dgm:bulletEnabled val="1"/>
        </dgm:presLayoutVars>
      </dgm:prSet>
      <dgm:spPr/>
      <dgm:t>
        <a:bodyPr/>
        <a:lstStyle/>
        <a:p>
          <a:endParaRPr lang="ru-RU"/>
        </a:p>
      </dgm:t>
    </dgm:pt>
  </dgm:ptLst>
  <dgm:cxnLst>
    <dgm:cxn modelId="{D2A6D826-3F22-4056-B6A5-99714D1B7D54}" srcId="{E7A08BFC-97BC-4637-8A32-AD0865AC9740}" destId="{785E77B7-9EB4-4F1D-97D2-926113EEF266}" srcOrd="2" destOrd="0" parTransId="{F7185FF6-779E-435A-B867-40E4B735DD8B}" sibTransId="{2B0C22AC-3F14-4752-8443-7A7C2FAD883E}"/>
    <dgm:cxn modelId="{6357B725-08F4-4489-9173-916F3597694D}" type="presOf" srcId="{15FD0FC7-510E-4C94-AF7C-A3022AF44C5A}" destId="{60C83838-3604-42C2-BCEF-25B535A0A1CB}" srcOrd="0" destOrd="0" presId="urn:microsoft.com/office/officeart/2005/8/layout/default"/>
    <dgm:cxn modelId="{F0E0E05F-3C40-4BB9-811E-3D57F4D16C5C}" srcId="{E7A08BFC-97BC-4637-8A32-AD0865AC9740}" destId="{958F75D8-3AD8-42D5-95CD-3BDFFD6A5704}" srcOrd="1" destOrd="0" parTransId="{C7D4CF35-B190-4C1E-91EE-4A69D2CF0574}" sibTransId="{60D6D26F-0CEF-4CA9-860C-20EB32C85EC1}"/>
    <dgm:cxn modelId="{8FDD92FA-926F-4F82-9250-B01B223D944C}" srcId="{E7A08BFC-97BC-4637-8A32-AD0865AC9740}" destId="{15FD0FC7-510E-4C94-AF7C-A3022AF44C5A}" srcOrd="0" destOrd="0" parTransId="{5B8660F5-FAEC-443E-BAA3-8CCA766FDCFB}" sibTransId="{BC329FDA-5C0B-4178-8331-F4823E9D61B4}"/>
    <dgm:cxn modelId="{AD1744D0-0F41-49A9-AFAF-C996A6E81819}" type="presOf" srcId="{E7A08BFC-97BC-4637-8A32-AD0865AC9740}" destId="{B9634853-39D7-44C4-9D12-60BC3D212FF9}" srcOrd="0" destOrd="0" presId="urn:microsoft.com/office/officeart/2005/8/layout/default"/>
    <dgm:cxn modelId="{334F8D6F-9170-4B8C-ABA0-FCC3A3231E83}" type="presOf" srcId="{785E77B7-9EB4-4F1D-97D2-926113EEF266}" destId="{2898207C-5B5A-4657-89DD-889D0CAF67BB}" srcOrd="0" destOrd="0" presId="urn:microsoft.com/office/officeart/2005/8/layout/default"/>
    <dgm:cxn modelId="{ADE670DA-F8AC-4F0A-A365-709BBC1968A7}" type="presOf" srcId="{958F75D8-3AD8-42D5-95CD-3BDFFD6A5704}" destId="{53F30245-5FB3-4012-BE02-18A5AAEDCEBF}" srcOrd="0" destOrd="0" presId="urn:microsoft.com/office/officeart/2005/8/layout/default"/>
    <dgm:cxn modelId="{EC4EAD5D-70E5-4280-BDB1-7C9FE4AF7DD3}" type="presParOf" srcId="{B9634853-39D7-44C4-9D12-60BC3D212FF9}" destId="{60C83838-3604-42C2-BCEF-25B535A0A1CB}" srcOrd="0" destOrd="0" presId="urn:microsoft.com/office/officeart/2005/8/layout/default"/>
    <dgm:cxn modelId="{BF83F4E5-A365-4B0A-8CC5-03577B26C78E}" type="presParOf" srcId="{B9634853-39D7-44C4-9D12-60BC3D212FF9}" destId="{197E432E-D2D8-4248-90D1-E266264F2CCD}" srcOrd="1" destOrd="0" presId="urn:microsoft.com/office/officeart/2005/8/layout/default"/>
    <dgm:cxn modelId="{942B0DBA-02DA-4938-88DC-42082D49DECD}" type="presParOf" srcId="{B9634853-39D7-44C4-9D12-60BC3D212FF9}" destId="{53F30245-5FB3-4012-BE02-18A5AAEDCEBF}" srcOrd="2" destOrd="0" presId="urn:microsoft.com/office/officeart/2005/8/layout/default"/>
    <dgm:cxn modelId="{70C1667D-2B9F-437D-9E58-79B9B35B6673}" type="presParOf" srcId="{B9634853-39D7-44C4-9D12-60BC3D212FF9}" destId="{340C64C1-32D7-408B-8A44-DB60741C21CE}" srcOrd="3" destOrd="0" presId="urn:microsoft.com/office/officeart/2005/8/layout/default"/>
    <dgm:cxn modelId="{053CF37A-8BE1-425E-95E9-0AC6638C159C}" type="presParOf" srcId="{B9634853-39D7-44C4-9D12-60BC3D212FF9}" destId="{2898207C-5B5A-4657-89DD-889D0CAF67B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79DA-D433-456C-9C98-84BA93666AE2}">
      <dsp:nvSpPr>
        <dsp:cNvPr id="0" name=""/>
        <dsp:cNvSpPr/>
      </dsp:nvSpPr>
      <dsp:spPr>
        <a:xfrm>
          <a:off x="2884265" y="1519091"/>
          <a:ext cx="630319" cy="91440"/>
        </a:xfrm>
        <a:custGeom>
          <a:avLst/>
          <a:gdLst/>
          <a:ahLst/>
          <a:cxnLst/>
          <a:rect l="0" t="0" r="0" b="0"/>
          <a:pathLst>
            <a:path>
              <a:moveTo>
                <a:pt x="0" y="45720"/>
              </a:moveTo>
              <a:lnTo>
                <a:pt x="630319" y="45720"/>
              </a:lnTo>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3182902" y="1561503"/>
        <a:ext cx="33045" cy="6615"/>
      </dsp:txXfrm>
    </dsp:sp>
    <dsp:sp modelId="{36C69546-6C69-454F-AEE8-9BAD827FCFC6}">
      <dsp:nvSpPr>
        <dsp:cNvPr id="0" name=""/>
        <dsp:cNvSpPr/>
      </dsp:nvSpPr>
      <dsp:spPr>
        <a:xfrm>
          <a:off x="12500" y="702741"/>
          <a:ext cx="2873564" cy="1724138"/>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Перша інформаційна революція (4 тис. р. до н.е.) полягала у появі мови та роздільного людського мовлення</a:t>
          </a:r>
        </a:p>
      </dsp:txBody>
      <dsp:txXfrm>
        <a:off x="12500" y="702741"/>
        <a:ext cx="2873564" cy="1724138"/>
      </dsp:txXfrm>
    </dsp:sp>
    <dsp:sp modelId="{EC304B0F-6E29-4C7C-BAB4-E74B8EF5515D}">
      <dsp:nvSpPr>
        <dsp:cNvPr id="0" name=""/>
        <dsp:cNvSpPr/>
      </dsp:nvSpPr>
      <dsp:spPr>
        <a:xfrm>
          <a:off x="6418749" y="1519091"/>
          <a:ext cx="630319" cy="91440"/>
        </a:xfrm>
        <a:custGeom>
          <a:avLst/>
          <a:gdLst/>
          <a:ahLst/>
          <a:cxnLst/>
          <a:rect l="0" t="0" r="0" b="0"/>
          <a:pathLst>
            <a:path>
              <a:moveTo>
                <a:pt x="0" y="45720"/>
              </a:moveTo>
              <a:lnTo>
                <a:pt x="630319" y="45720"/>
              </a:lnTo>
            </a:path>
          </a:pathLst>
        </a:custGeom>
        <a:noFill/>
        <a:ln w="6350" cap="flat" cmpd="sng" algn="ctr">
          <a:solidFill>
            <a:schemeClr val="accent3">
              <a:shade val="90000"/>
              <a:hueOff val="0"/>
              <a:satOff val="0"/>
              <a:lumOff val="76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6717386" y="1561503"/>
        <a:ext cx="33045" cy="6615"/>
      </dsp:txXfrm>
    </dsp:sp>
    <dsp:sp modelId="{9BA3AC8D-0FF0-499F-A1DB-1D1C20B91FFC}">
      <dsp:nvSpPr>
        <dsp:cNvPr id="0" name=""/>
        <dsp:cNvSpPr/>
      </dsp:nvSpPr>
      <dsp:spPr>
        <a:xfrm>
          <a:off x="3546985" y="702741"/>
          <a:ext cx="2873564" cy="1724138"/>
        </a:xfrm>
        <a:prstGeom prst="rect">
          <a:avLst/>
        </a:prstGeom>
        <a:solidFill>
          <a:schemeClr val="accent3">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Розгортання другої інформаційної революції (середина XVI століття) більшість дослідників пов’язує з винаходом писемності</a:t>
          </a:r>
        </a:p>
      </dsp:txBody>
      <dsp:txXfrm>
        <a:off x="3546985" y="702741"/>
        <a:ext cx="2873564" cy="1724138"/>
      </dsp:txXfrm>
    </dsp:sp>
    <dsp:sp modelId="{43611FF7-0F22-40EA-9CB5-30CEAE2F742D}">
      <dsp:nvSpPr>
        <dsp:cNvPr id="0" name=""/>
        <dsp:cNvSpPr/>
      </dsp:nvSpPr>
      <dsp:spPr>
        <a:xfrm>
          <a:off x="1449282" y="2425080"/>
          <a:ext cx="7068969" cy="630319"/>
        </a:xfrm>
        <a:custGeom>
          <a:avLst/>
          <a:gdLst/>
          <a:ahLst/>
          <a:cxnLst/>
          <a:rect l="0" t="0" r="0" b="0"/>
          <a:pathLst>
            <a:path>
              <a:moveTo>
                <a:pt x="7068969" y="0"/>
              </a:moveTo>
              <a:lnTo>
                <a:pt x="7068969" y="332259"/>
              </a:lnTo>
              <a:lnTo>
                <a:pt x="0" y="332259"/>
              </a:lnTo>
              <a:lnTo>
                <a:pt x="0" y="630319"/>
              </a:lnTo>
            </a:path>
          </a:pathLst>
        </a:custGeom>
        <a:noFill/>
        <a:ln w="6350" cap="flat" cmpd="sng" algn="ctr">
          <a:solidFill>
            <a:schemeClr val="accent3">
              <a:shade val="90000"/>
              <a:hueOff val="0"/>
              <a:satOff val="0"/>
              <a:lumOff val="153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4806272" y="2736932"/>
        <a:ext cx="354989" cy="6615"/>
      </dsp:txXfrm>
    </dsp:sp>
    <dsp:sp modelId="{03221F7B-514C-48F5-A9C8-1E627D2ABAE1}">
      <dsp:nvSpPr>
        <dsp:cNvPr id="0" name=""/>
        <dsp:cNvSpPr/>
      </dsp:nvSpPr>
      <dsp:spPr>
        <a:xfrm>
          <a:off x="7081469" y="702741"/>
          <a:ext cx="2873564" cy="1724138"/>
        </a:xfrm>
        <a:prstGeom prst="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Третя інформаційна революція (кінець XIX ст.) розпочалася в епоху Відродження та пов’язана з винаходом книгодрукування</a:t>
          </a:r>
        </a:p>
      </dsp:txBody>
      <dsp:txXfrm>
        <a:off x="7081469" y="702741"/>
        <a:ext cx="2873564" cy="1724138"/>
      </dsp:txXfrm>
    </dsp:sp>
    <dsp:sp modelId="{86CA74CB-1223-47A2-AC1E-7600A3F028E6}">
      <dsp:nvSpPr>
        <dsp:cNvPr id="0" name=""/>
        <dsp:cNvSpPr/>
      </dsp:nvSpPr>
      <dsp:spPr>
        <a:xfrm>
          <a:off x="2884265" y="3904149"/>
          <a:ext cx="630319" cy="91440"/>
        </a:xfrm>
        <a:custGeom>
          <a:avLst/>
          <a:gdLst/>
          <a:ahLst/>
          <a:cxnLst/>
          <a:rect l="0" t="0" r="0" b="0"/>
          <a:pathLst>
            <a:path>
              <a:moveTo>
                <a:pt x="0" y="45720"/>
              </a:moveTo>
              <a:lnTo>
                <a:pt x="630319" y="45720"/>
              </a:lnTo>
            </a:path>
          </a:pathLst>
        </a:custGeom>
        <a:noFill/>
        <a:ln w="6350" cap="flat" cmpd="sng" algn="ctr">
          <a:solidFill>
            <a:schemeClr val="accent3">
              <a:shade val="90000"/>
              <a:hueOff val="0"/>
              <a:satOff val="0"/>
              <a:lumOff val="230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3182902" y="3946562"/>
        <a:ext cx="33045" cy="6615"/>
      </dsp:txXfrm>
    </dsp:sp>
    <dsp:sp modelId="{A6D49C33-1623-4ED8-84EE-11F23569CE97}">
      <dsp:nvSpPr>
        <dsp:cNvPr id="0" name=""/>
        <dsp:cNvSpPr/>
      </dsp:nvSpPr>
      <dsp:spPr>
        <a:xfrm>
          <a:off x="12500" y="3087800"/>
          <a:ext cx="2873564" cy="1724138"/>
        </a:xfrm>
        <a:prstGeom prst="rect">
          <a:avLst/>
        </a:prstGeom>
        <a:solidFill>
          <a:schemeClr val="accent3">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Четверта інформаційна революція (кінець ХІХ століття) розпочалась тоді, коли були винайдені та впроваджені радіо, телефон та телебачення</a:t>
          </a:r>
        </a:p>
      </dsp:txBody>
      <dsp:txXfrm>
        <a:off x="12500" y="3087800"/>
        <a:ext cx="2873564" cy="1724138"/>
      </dsp:txXfrm>
    </dsp:sp>
    <dsp:sp modelId="{F26B6E76-A33E-4877-8533-681A08326CBC}">
      <dsp:nvSpPr>
        <dsp:cNvPr id="0" name=""/>
        <dsp:cNvSpPr/>
      </dsp:nvSpPr>
      <dsp:spPr>
        <a:xfrm>
          <a:off x="3546985" y="3087800"/>
          <a:ext cx="2873564" cy="1724138"/>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П’ята інформаційна революція розпочалась у 50-ті роки ХХ століття, коли в практиці стали використовуватись засоби цифрової обчислювальної техніки</a:t>
          </a:r>
        </a:p>
      </dsp:txBody>
      <dsp:txXfrm>
        <a:off x="3546985" y="3087800"/>
        <a:ext cx="2873564" cy="1724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83838-3604-42C2-BCEF-25B535A0A1CB}">
      <dsp:nvSpPr>
        <dsp:cNvPr id="0" name=""/>
        <dsp:cNvSpPr/>
      </dsp:nvSpPr>
      <dsp:spPr>
        <a:xfrm>
          <a:off x="825" y="189585"/>
          <a:ext cx="3219789" cy="1931873"/>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a:solidFill>
                <a:schemeClr val="tx1"/>
              </a:solidFill>
            </a:rPr>
            <a:t>трансформація накопиченої </a:t>
          </a:r>
          <a:r>
            <a:rPr lang="uk-UA" sz="2000" kern="1200" dirty="0" err="1">
              <a:solidFill>
                <a:schemeClr val="tx1"/>
              </a:solidFill>
            </a:rPr>
            <a:t>тексто</a:t>
          </a:r>
          <a:r>
            <a:rPr lang="uk-UA" sz="2000" kern="1200" dirty="0">
              <a:solidFill>
                <a:schemeClr val="tx1"/>
              </a:solidFill>
            </a:rPr>
            <a:t>-графічної інформації в структури знань</a:t>
          </a:r>
        </a:p>
      </dsp:txBody>
      <dsp:txXfrm>
        <a:off x="825" y="189585"/>
        <a:ext cx="3219789" cy="1931873"/>
      </dsp:txXfrm>
    </dsp:sp>
    <dsp:sp modelId="{53F30245-5FB3-4012-BE02-18A5AAEDCEBF}">
      <dsp:nvSpPr>
        <dsp:cNvPr id="0" name=""/>
        <dsp:cNvSpPr/>
      </dsp:nvSpPr>
      <dsp:spPr>
        <a:xfrm>
          <a:off x="3542593" y="189585"/>
          <a:ext cx="3219789" cy="1931873"/>
        </a:xfrm>
        <a:prstGeom prst="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a:solidFill>
                <a:schemeClr val="tx1"/>
              </a:solidFill>
            </a:rPr>
            <a:t>їх об’єднання в публічні і корпоративні бази знань, публікація в Інтернет</a:t>
          </a:r>
        </a:p>
      </dsp:txBody>
      <dsp:txXfrm>
        <a:off x="3542593" y="189585"/>
        <a:ext cx="3219789" cy="1931873"/>
      </dsp:txXfrm>
    </dsp:sp>
    <dsp:sp modelId="{2898207C-5B5A-4657-89DD-889D0CAF67BB}">
      <dsp:nvSpPr>
        <dsp:cNvPr id="0" name=""/>
        <dsp:cNvSpPr/>
      </dsp:nvSpPr>
      <dsp:spPr>
        <a:xfrm>
          <a:off x="1771709" y="2443438"/>
          <a:ext cx="3219789" cy="1931873"/>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a:solidFill>
                <a:schemeClr val="tx1"/>
              </a:solidFill>
            </a:rPr>
            <a:t>використання баз знань для швидкої, майже миттєвої і гарантованої передачі знань</a:t>
          </a:r>
        </a:p>
      </dsp:txBody>
      <dsp:txXfrm>
        <a:off x="1771709" y="2443438"/>
        <a:ext cx="3219789" cy="1931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FDB8ABB4-E6B4-4379-B2BE-DC84F3F3DA12}"/>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EB7546C-339C-410D-8AA5-7D5495264D5F}"/>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509221-D3F3-4E2B-B5EC-6B3DB0F456DA}"/>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DF461D3-255D-4B2B-8247-0101257BDCE4}"/>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4858936-D867-424C-A46C-A1D2A1E3893F}"/>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9D0BC2A-1993-4EF0-8316-82FF151A9AB2}"/>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6" name="Нижний колонтитул 5">
            <a:extLst>
              <a:ext uri="{FF2B5EF4-FFF2-40B4-BE49-F238E27FC236}">
                <a16:creationId xmlns:a16="http://schemas.microsoft.com/office/drawing/2014/main" xmlns=""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DC08B31-4A92-4CEF-8431-CFAD2E026DA4}"/>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8" name="Нижний колонтитул 7">
            <a:extLst>
              <a:ext uri="{FF2B5EF4-FFF2-40B4-BE49-F238E27FC236}">
                <a16:creationId xmlns:a16="http://schemas.microsoft.com/office/drawing/2014/main" xmlns=""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DA5423F-C8A3-4407-AE74-0C5FDF3742A0}"/>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4" name="Нижний колонтитул 3">
            <a:extLst>
              <a:ext uri="{FF2B5EF4-FFF2-40B4-BE49-F238E27FC236}">
                <a16:creationId xmlns:a16="http://schemas.microsoft.com/office/drawing/2014/main" xmlns=""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3B7B0FD-D962-464A-AF2D-75A209D48FF1}"/>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3" name="Нижний колонтитул 2">
            <a:extLst>
              <a:ext uri="{FF2B5EF4-FFF2-40B4-BE49-F238E27FC236}">
                <a16:creationId xmlns:a16="http://schemas.microsoft.com/office/drawing/2014/main" xmlns=""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CD3C7EE-3229-4D58-A033-F9437AA811A3}"/>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6" name="Нижний колонтитул 5">
            <a:extLst>
              <a:ext uri="{FF2B5EF4-FFF2-40B4-BE49-F238E27FC236}">
                <a16:creationId xmlns:a16="http://schemas.microsoft.com/office/drawing/2014/main" xmlns=""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C21738F-E836-492D-B017-E2E19C395531}"/>
              </a:ext>
            </a:extLst>
          </p:cNvPr>
          <p:cNvSpPr>
            <a:spLocks noGrp="1"/>
          </p:cNvSpPr>
          <p:nvPr>
            <p:ph type="dt" sz="half" idx="10"/>
          </p:nvPr>
        </p:nvSpPr>
        <p:spPr/>
        <p:txBody>
          <a:bodyPr/>
          <a:lstStyle/>
          <a:p>
            <a:fld id="{F280F3A6-E49D-4240-A7F6-62BD6FA627A2}" type="datetimeFigureOut">
              <a:rPr lang="ru-RU" smtClean="0"/>
              <a:t>08.09.2021</a:t>
            </a:fld>
            <a:endParaRPr lang="ru-RU"/>
          </a:p>
        </p:txBody>
      </p:sp>
      <p:sp>
        <p:nvSpPr>
          <p:cNvPr id="6" name="Нижний колонтитул 5">
            <a:extLst>
              <a:ext uri="{FF2B5EF4-FFF2-40B4-BE49-F238E27FC236}">
                <a16:creationId xmlns:a16="http://schemas.microsoft.com/office/drawing/2014/main" xmlns=""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08.09.2021</a:t>
            </a:fld>
            <a:endParaRPr lang="ru-RU"/>
          </a:p>
        </p:txBody>
      </p:sp>
      <p:sp>
        <p:nvSpPr>
          <p:cNvPr id="5" name="Нижний колонтитул 4">
            <a:extLst>
              <a:ext uri="{FF2B5EF4-FFF2-40B4-BE49-F238E27FC236}">
                <a16:creationId xmlns:a16="http://schemas.microsoft.com/office/drawing/2014/main" xmlns=""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xmlns=""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651209-8BC2-4E21-A5DD-C64BFB8E0C0A}"/>
              </a:ext>
            </a:extLst>
          </p:cNvPr>
          <p:cNvSpPr>
            <a:spLocks noGrp="1"/>
          </p:cNvSpPr>
          <p:nvPr>
            <p:ph type="ctrTitle"/>
          </p:nvPr>
        </p:nvSpPr>
        <p:spPr>
          <a:xfrm>
            <a:off x="2205872" y="2315160"/>
            <a:ext cx="7780256" cy="2227679"/>
          </a:xfrm>
        </p:spPr>
        <p:txBody>
          <a:bodyPr>
            <a:normAutofit/>
          </a:bodyPr>
          <a:lstStyle/>
          <a:p>
            <a:r>
              <a:rPr lang="uk-UA" sz="4800" b="1" dirty="0">
                <a:latin typeface="Arial" panose="020B0604020202020204" pitchFamily="34" charset="0"/>
                <a:cs typeface="Arial" panose="020B0604020202020204" pitchFamily="34" charset="0"/>
              </a:rPr>
              <a:t>Тема 1. Концептуальні засади електронного врядування</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15159"/>
            <a:ext cx="10481035" cy="5529719"/>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Роль та місце інформаційної індустрії:</a:t>
            </a: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1) прогрес і розвиток всіх секторів економіки безпосередньо пов’язані з розвитком інформаційної індустрії, оскільки приріст національного доходу в розвинених країнах на 60% забезпечується новими технологіями, на 10% — працею, на 15% — капіталом і на 15% — природними ресурсами;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2) експортний потенціал, конкурентоспроможність продукції, створення нових робочих місць безпосередньо залежать від розвитку інформаційної інфраструктури;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3) традиційні джерела знань, культурна і розважальна інформація, засоби спілкування зливаються в єдине інформаційне середовище, за допомогою якого людина отримує доступ до неосяжних ресурсів цифрової інформації – текстової, аудіо-, відео-, графічної і мультимедійної. Це ж середовище використовується і розповсюдження інформації;</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4) сучасна інформаційна інфраструктура надає невідомі раніше можливості для дистанційної освіти, медичному обслуговуванню, роботі вдома, </a:t>
            </a:r>
            <a:r>
              <a:rPr lang="uk-UA" sz="2000" dirty="0" err="1">
                <a:solidFill>
                  <a:srgbClr val="000000"/>
                </a:solidFill>
                <a:effectLst/>
                <a:ea typeface="Calibri" panose="020F0502020204030204" pitchFamily="34" charset="0"/>
                <a:cs typeface="Times New Roman" panose="02020603050405020304" pitchFamily="18" charset="0"/>
              </a:rPr>
              <a:t>теле</a:t>
            </a:r>
            <a:r>
              <a:rPr lang="uk-UA" sz="2000" dirty="0">
                <a:solidFill>
                  <a:srgbClr val="000000"/>
                </a:solidFill>
                <a:effectLst/>
                <a:ea typeface="Calibri" panose="020F0502020204030204" pitchFamily="34" charset="0"/>
                <a:cs typeface="Times New Roman" panose="02020603050405020304" pitchFamily="18" charset="0"/>
              </a:rPr>
              <a:t>-магазинам, створюючи якісно новий спосіб життя;</a:t>
            </a:r>
            <a:endParaRPr lang="uk-UA" sz="2000" dirty="0">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rPr>
              <a:t>5) інформаційна інфраструктура і інформаційні технології дозволяють якісно змінити функціонування органів державної влади і управління всіх рівнів.</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84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ІКТ, що останнім часом набули потужного розвитку, суттєво впливають на всі сфери життєдіяльності людей. Використання новітніх технологій є вагомими фактором підвищення як особистої, так і національної конкурентоспроможності, сприяє прискореним темпам економічного зростання та поліпшує структуру економіки сучасної держави. Зважаючи на це, все більше людей відчуває потребу використовувати нові можливості, що відкривають ІКТ, з метою зміни механізмів взаємодії з органами влади. Запровадження електронного урядування в Україні є потужними євроінтеграційним чинником, що надає дієвий імпульс гармонізації взаємодії органів публічної влади з громадянами, громадськими об’єднаннями, бізнесом та іншими органами влади відповідно до вимог та стандартів ЄС.</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04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ІКТ, що останнім часом набули потужного розвитку, суттєво впливають на всі сфери життєдіяльності людей. Використання новітніх технологій є вагомими фактором підвищення як особистої, так і національної конкурентоспроможності, сприяє прискореним темпам економічного зростання та поліпшує структуру економіки сучасної держави. Зважаючи на це, все більше людей відчуває потребу використовувати нові можливості, що відкривають ІКТ, з метою зміни механізмів взаємодії з органами влади. Запровадження електронного урядування в Україні є потужними євроінтеграційним чинником, що надає дієвий імпульс гармонізації взаємодії органів публічної влади з громадянами, громадськими об’єднаннями, бізнесом та іншими органами влади відповідно до вимог та стандартів ЄС.</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74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385740"/>
            <a:ext cx="10481035" cy="779444"/>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Застосування інструментів електронного урядування сприятиме вирішенню головних проблем української держави: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034485DE-78BE-469C-A980-D7DDD8839AF9}"/>
              </a:ext>
            </a:extLst>
          </p:cNvPr>
          <p:cNvGraphicFramePr/>
          <p:nvPr>
            <p:extLst>
              <p:ext uri="{D42A27DB-BD31-4B8C-83A1-F6EECF244321}">
                <p14:modId xmlns:p14="http://schemas.microsoft.com/office/powerpoint/2010/main" val="2535027117"/>
              </p:ext>
            </p:extLst>
          </p:nvPr>
        </p:nvGraphicFramePr>
        <p:xfrm>
          <a:off x="2714395" y="2165184"/>
          <a:ext cx="6763209" cy="456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69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15159"/>
            <a:ext cx="10481035" cy="5427127"/>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Незважаючи на стрімкий розвиток протягом останнього десятиліття ІКТ та широке застосування їх у публічному управлінні, нерозв’язаними залишаються такі </a:t>
            </a:r>
            <a:r>
              <a:rPr lang="uk-UA" sz="2000" b="1" i="1" dirty="0">
                <a:effectLst/>
                <a:ea typeface="Calibri" panose="020F0502020204030204" pitchFamily="34" charset="0"/>
                <a:cs typeface="Times New Roman" panose="02020603050405020304" pitchFamily="18" charset="0"/>
              </a:rPr>
              <a:t>проблеми</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1. Наявність великої кількості різнорідних успадкованих та впроваджених інформаційних систем в органах влади, що не призначені для електронної взаємодії.</a:t>
            </a:r>
          </a:p>
          <a:p>
            <a:pPr indent="450215" algn="just">
              <a:spcAft>
                <a:spcPts val="800"/>
              </a:spcAft>
            </a:pPr>
            <a:r>
              <a:rPr lang="uk-UA" sz="2000" dirty="0">
                <a:effectLst/>
                <a:ea typeface="Calibri" panose="020F0502020204030204" pitchFamily="34" charset="0"/>
                <a:cs typeface="Times New Roman" panose="02020603050405020304" pitchFamily="18" charset="0"/>
              </a:rPr>
              <a:t>2. Низька якість інформаційних систем органів публічної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3. Відсутність єдиних індикаторів, які пов’язують </a:t>
            </a:r>
            <a:r>
              <a:rPr lang="uk-UA" sz="2000" dirty="0" err="1">
                <a:effectLst/>
                <a:ea typeface="Calibri" panose="020F0502020204030204" pitchFamily="34" charset="0"/>
                <a:cs typeface="Times New Roman" panose="02020603050405020304" pitchFamily="18" charset="0"/>
              </a:rPr>
              <a:t>однотипову</a:t>
            </a:r>
            <a:r>
              <a:rPr lang="uk-UA" sz="2000" dirty="0">
                <a:effectLst/>
                <a:ea typeface="Calibri" panose="020F0502020204030204" pitchFamily="34" charset="0"/>
                <a:cs typeface="Times New Roman" panose="02020603050405020304" pitchFamily="18" charset="0"/>
              </a:rPr>
              <a:t> інформацію в різних державних інформаційних ресурсах.</a:t>
            </a:r>
          </a:p>
          <a:p>
            <a:pPr indent="450215" algn="just">
              <a:spcAft>
                <a:spcPts val="800"/>
              </a:spcAft>
            </a:pPr>
            <a:r>
              <a:rPr lang="uk-UA" sz="2000" dirty="0">
                <a:effectLst/>
                <a:ea typeface="Calibri" panose="020F0502020204030204" pitchFamily="34" charset="0"/>
                <a:cs typeface="Times New Roman" panose="02020603050405020304" pitchFamily="18" charset="0"/>
              </a:rPr>
              <a:t>4. Брак мінімальних вимог до </a:t>
            </a:r>
            <a:r>
              <a:rPr lang="uk-UA" sz="2000" dirty="0" err="1">
                <a:effectLst/>
                <a:ea typeface="Calibri" panose="020F0502020204030204" pitchFamily="34" charset="0"/>
                <a:cs typeface="Times New Roman" panose="02020603050405020304" pitchFamily="18" charset="0"/>
              </a:rPr>
              <a:t>інтероперабельності</a:t>
            </a:r>
            <a:r>
              <a:rPr lang="uk-UA" sz="2000" dirty="0">
                <a:effectLst/>
                <a:ea typeface="Calibri" panose="020F0502020204030204" pitchFamily="34" charset="0"/>
                <a:cs typeface="Times New Roman" panose="02020603050405020304" pitchFamily="18" charset="0"/>
              </a:rPr>
              <a:t> (сумісності систем) державних інформаційних ресурсів.</a:t>
            </a:r>
          </a:p>
          <a:p>
            <a:pPr indent="450215" algn="just">
              <a:spcAft>
                <a:spcPts val="800"/>
              </a:spcAft>
            </a:pPr>
            <a:r>
              <a:rPr lang="uk-UA" sz="2000" dirty="0">
                <a:effectLst/>
                <a:ea typeface="Calibri" panose="020F0502020204030204" pitchFamily="34" charset="0"/>
                <a:cs typeface="Times New Roman" panose="02020603050405020304" pitchFamily="18" charset="0"/>
              </a:rPr>
              <a:t>5. Невизначеність єдиних вимог до електронної взаємодії державних інформаційних ресурсів (формати, стандарти, порядок).</a:t>
            </a:r>
          </a:p>
          <a:p>
            <a:pPr indent="450215" algn="just">
              <a:spcAft>
                <a:spcPts val="800"/>
              </a:spcAft>
            </a:pPr>
            <a:r>
              <a:rPr lang="uk-UA" sz="2000" dirty="0">
                <a:effectLst/>
                <a:ea typeface="Calibri" panose="020F0502020204030204" pitchFamily="34" charset="0"/>
                <a:cs typeface="Times New Roman" panose="02020603050405020304" pitchFamily="18" charset="0"/>
              </a:rPr>
              <a:t>6. Відсутність єдиної функціонуючої системи електронної взаємодії державних інформаційних ресурсів.</a:t>
            </a:r>
          </a:p>
          <a:p>
            <a:pPr indent="450215" algn="just">
              <a:spcAft>
                <a:spcPts val="800"/>
              </a:spcAft>
            </a:pPr>
            <a:r>
              <a:rPr lang="uk-UA" sz="2000" dirty="0">
                <a:effectLst/>
                <a:ea typeface="Calibri" panose="020F0502020204030204" pitchFamily="34" charset="0"/>
                <a:cs typeface="Times New Roman" panose="02020603050405020304" pitchFamily="18" charset="0"/>
              </a:rPr>
              <a:t>7. Нестача базових державних електронних реєстрів, таких як демографічний реєстр та реєстр адрес.</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24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Європейський досвід показує, що ефективність електронного урядування забезпечують Національні рамки </a:t>
            </a:r>
            <a:r>
              <a:rPr lang="uk-UA" sz="2000" dirty="0" err="1">
                <a:effectLst/>
                <a:ea typeface="Calibri" panose="020F0502020204030204" pitchFamily="34" charset="0"/>
                <a:cs typeface="Times New Roman" panose="02020603050405020304" pitchFamily="18" charset="0"/>
              </a:rPr>
              <a:t>інтероперабельності</a:t>
            </a:r>
            <a:r>
              <a:rPr lang="uk-UA" sz="2000" dirty="0">
                <a:effectLst/>
                <a:ea typeface="Calibri" panose="020F0502020204030204" pitchFamily="34" charset="0"/>
                <a:cs typeface="Times New Roman" panose="02020603050405020304" pitchFamily="18" charset="0"/>
              </a:rPr>
              <a:t> – нормативно-правовий документ організаційно-технічного характеру, що встановлює та описує чіткі організаційні і технічні вимоги до проектів та систем органів влади у сфері е-урядування. Розроблення відповідного набору нових та гармонізація з європейськими стандартами існуючих нормативно-правових й технічних документів є головною передумовою для системного розвитку е-урядування в Україні.</a:t>
            </a:r>
          </a:p>
          <a:p>
            <a:pPr indent="450215" algn="just">
              <a:spcAft>
                <a:spcPts val="800"/>
              </a:spcAft>
            </a:pPr>
            <a:r>
              <a:rPr lang="uk-UA" sz="2000" dirty="0">
                <a:effectLst/>
                <a:ea typeface="Calibri" panose="020F0502020204030204" pitchFamily="34" charset="0"/>
                <a:cs typeface="Times New Roman" panose="02020603050405020304" pitchFamily="18" charset="0"/>
              </a:rPr>
              <a:t>Ще одним фактором, що впливає на запровадження е-урядування – довіра до онлайн-сервісу та впевненість у його безпеці. Без забезпечення цих ключових аспектів розвиток е-урядування та цифрового ринку неможливі. Переваги сучасного цифрового світу та розвиток інформаційних технологій обумовили виникнення нових загроз національній та міжнародній безпеці. Зростає кількість та потужність кібератак, вмотивованих інтересами окремих держав, груп та осіб. Тому слід особливу увагу зосередити на розв’язанні проблеми нового виду злочинності – кіберзлочинності.</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1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Фактори впливу на розвиток та впровадження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1485663"/>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З метою боротьби із цим злочином </a:t>
            </a:r>
            <a:r>
              <a:rPr lang="uk-UA" sz="2000" b="1" i="1" dirty="0">
                <a:effectLst/>
                <a:ea typeface="Calibri" panose="020F0502020204030204" pitchFamily="34" charset="0"/>
                <a:cs typeface="Times New Roman" panose="02020603050405020304" pitchFamily="18" charset="0"/>
              </a:rPr>
              <a:t>27 січня 2016 р. </a:t>
            </a:r>
            <a:r>
              <a:rPr lang="uk-UA" sz="2000" dirty="0">
                <a:effectLst/>
                <a:ea typeface="Calibri" panose="020F0502020204030204" pitchFamily="34" charset="0"/>
                <a:cs typeface="Times New Roman" panose="02020603050405020304" pitchFamily="18" charset="0"/>
              </a:rPr>
              <a:t>рішенням Ради національної безпеки і оборони України затверджено </a:t>
            </a:r>
            <a:r>
              <a:rPr lang="uk-UA" sz="2000" b="1" i="1" dirty="0">
                <a:effectLst/>
                <a:ea typeface="Calibri" panose="020F0502020204030204" pitchFamily="34" charset="0"/>
                <a:cs typeface="Times New Roman" panose="02020603050405020304" pitchFamily="18" charset="0"/>
              </a:rPr>
              <a:t>Стратегію </a:t>
            </a:r>
            <a:r>
              <a:rPr lang="uk-UA" sz="2000" b="1" i="1" dirty="0" err="1">
                <a:effectLst/>
                <a:ea typeface="Calibri" panose="020F0502020204030204" pitchFamily="34" charset="0"/>
                <a:cs typeface="Times New Roman" panose="02020603050405020304" pitchFamily="18" charset="0"/>
              </a:rPr>
              <a:t>кібербезпеки</a:t>
            </a:r>
            <a:r>
              <a:rPr lang="uk-UA" sz="2000" b="1" i="1" dirty="0">
                <a:effectLst/>
                <a:ea typeface="Calibri" panose="020F0502020204030204" pitchFamily="34" charset="0"/>
                <a:cs typeface="Times New Roman" panose="02020603050405020304" pitchFamily="18" charset="0"/>
              </a:rPr>
              <a:t> України</a:t>
            </a:r>
            <a:r>
              <a:rPr lang="uk-UA" sz="2000" dirty="0">
                <a:effectLst/>
                <a:ea typeface="Calibri" panose="020F0502020204030204" pitchFamily="34" charset="0"/>
                <a:cs typeface="Times New Roman" panose="02020603050405020304" pitchFamily="18" charset="0"/>
              </a:rPr>
              <a:t>, а </a:t>
            </a:r>
            <a:r>
              <a:rPr lang="uk-UA" sz="2000" b="1" i="1" dirty="0">
                <a:effectLst/>
                <a:ea typeface="Calibri" panose="020F0502020204030204" pitchFamily="34" charset="0"/>
                <a:cs typeface="Times New Roman" panose="02020603050405020304" pitchFamily="18" charset="0"/>
              </a:rPr>
              <a:t>7 червня 2016 р. </a:t>
            </a:r>
            <a:r>
              <a:rPr lang="uk-UA" sz="2000" dirty="0">
                <a:effectLst/>
                <a:ea typeface="Calibri" panose="020F0502020204030204" pitchFamily="34" charset="0"/>
                <a:cs typeface="Times New Roman" panose="02020603050405020304" pitchFamily="18" charset="0"/>
              </a:rPr>
              <a:t>утворено </a:t>
            </a:r>
            <a:r>
              <a:rPr lang="uk-UA" sz="2000" b="1" i="1" dirty="0">
                <a:effectLst/>
                <a:ea typeface="Calibri" panose="020F0502020204030204" pitchFamily="34" charset="0"/>
                <a:cs typeface="Times New Roman" panose="02020603050405020304" pitchFamily="18" charset="0"/>
              </a:rPr>
              <a:t>Національний координаційний центр </a:t>
            </a:r>
            <a:r>
              <a:rPr lang="uk-UA" sz="2000" b="1" i="1" dirty="0" err="1">
                <a:effectLst/>
                <a:ea typeface="Calibri" panose="020F0502020204030204" pitchFamily="34" charset="0"/>
                <a:cs typeface="Times New Roman" panose="02020603050405020304" pitchFamily="18" charset="0"/>
              </a:rPr>
              <a:t>кібербезпеки</a:t>
            </a:r>
            <a:r>
              <a:rPr lang="uk-UA" sz="2000" b="1" i="1" dirty="0">
                <a:effectLst/>
                <a:ea typeface="Calibri" panose="020F0502020204030204" pitchFamily="34" charset="0"/>
                <a:cs typeface="Times New Roman" panose="02020603050405020304" pitchFamily="18" charset="0"/>
              </a:rPr>
              <a:t> </a:t>
            </a:r>
            <a:r>
              <a:rPr lang="uk-UA" sz="2000" dirty="0">
                <a:effectLst/>
                <a:ea typeface="Calibri" panose="020F0502020204030204" pitchFamily="34" charset="0"/>
                <a:cs typeface="Times New Roman" panose="02020603050405020304" pitchFamily="18" charset="0"/>
              </a:rPr>
              <a:t>– робочий орган Ради національної безпеки і оборони України.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74" name="Picture 2" descr="Возможно, это изображение (один или несколько человек, люди стоят, экран и телевизор)">
            <a:extLst>
              <a:ext uri="{FF2B5EF4-FFF2-40B4-BE49-F238E27FC236}">
                <a16:creationId xmlns:a16="http://schemas.microsoft.com/office/drawing/2014/main" xmlns="" id="{D808C28C-320B-4278-94B1-8D9470682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536" y="2865748"/>
            <a:ext cx="4465163" cy="33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2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rPr>
              <a:t>Упровадження електронного урядування передбачає створення якісно нових форм організації діяльності органів публічної влади, їх взаємодію з громадянами та суб’єктами господарювання шляхом надання доступу до державних інформаційних ресурсів, можливості отримувати електронні адміністративні послуги, звертатися до органів публічної влади з використанням Інтернету. Відповідно метою електронного урядування визначено розвиток електронної демократії задля досягнення європейських стандартів якості надання електронних адміністративних послуг, відкритості та прозорості влади для громадянина, суспільства та бізнесу. Досягнення цієї мети передбачає реалізацію системи взаємопов’язаних цілей в рамках відповідної державної політики.</a:t>
            </a:r>
            <a:endParaRPr lang="uk-UA" sz="24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10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3170099"/>
          </a:xfrm>
          <a:prstGeom prst="rect">
            <a:avLst/>
          </a:prstGeom>
          <a:noFill/>
        </p:spPr>
        <p:txBody>
          <a:bodyPr wrap="square" rtlCol="0">
            <a:spAutoFit/>
          </a:bodyPr>
          <a:lstStyle/>
          <a:p>
            <a:pPr indent="450215" algn="just">
              <a:spcAft>
                <a:spcPts val="800"/>
              </a:spcAft>
            </a:pPr>
            <a:r>
              <a:rPr lang="uk-UA" sz="2000" b="1" dirty="0">
                <a:effectLst/>
                <a:ea typeface="Calibri" panose="020F0502020204030204" pitchFamily="34" charset="0"/>
                <a:cs typeface="Times New Roman" panose="02020603050405020304" pitchFamily="18" charset="0"/>
              </a:rPr>
              <a:t>Основні цілі електронного врядування: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1) підвищення якості та доступності публічних послуг для громадян та бізнесу, спрощення процедур і скорочення адміністративних витрат;</a:t>
            </a:r>
          </a:p>
          <a:p>
            <a:pPr indent="450215" algn="just">
              <a:spcAft>
                <a:spcPts val="800"/>
              </a:spcAft>
            </a:pPr>
            <a:r>
              <a:rPr lang="uk-UA" sz="2000" dirty="0">
                <a:effectLst/>
                <a:ea typeface="Calibri" panose="020F0502020204030204" pitchFamily="34" charset="0"/>
                <a:cs typeface="Times New Roman" panose="02020603050405020304" pitchFamily="18" charset="0"/>
              </a:rPr>
              <a:t>2) підвищення якості управлінських процесів, контроль за результативністю та ефективністю діяльності органів державної влади та органів місцевого самоврядування;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3) забезпечення відкритості інформації про діяльність органів державної влади й органів місцевого самоврядування, розширення доступу до неї та надання можливості безпосередньої участі людини та інститутів громадянського суспільства в процесах підготовки й експертизи проектів політико-адміністративних рішень.</a:t>
            </a:r>
          </a:p>
        </p:txBody>
      </p:sp>
      <p:pic>
        <p:nvPicPr>
          <p:cNvPr id="4098" name="Picture 2" descr="Постановка цілей. Здійснюємо мрії">
            <a:extLst>
              <a:ext uri="{FF2B5EF4-FFF2-40B4-BE49-F238E27FC236}">
                <a16:creationId xmlns:a16="http://schemas.microsoft.com/office/drawing/2014/main" xmlns="" id="{2C831219-4EB8-4DEE-B638-52252A1576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82" y="4641162"/>
            <a:ext cx="2086662" cy="153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3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4811574"/>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Згідно з теорією та практикою стратегічного планування та управління вказані цілі конкретизуються та деталізуються в </a:t>
            </a:r>
            <a:r>
              <a:rPr lang="uk-UA" sz="2000" b="1" i="1" dirty="0">
                <a:effectLst/>
                <a:ea typeface="Calibri" panose="020F0502020204030204" pitchFamily="34" charset="0"/>
                <a:cs typeface="Times New Roman" panose="02020603050405020304" pitchFamily="18" charset="0"/>
              </a:rPr>
              <a:t>системі завдань</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1) забезпечення захисту прав громадян з доступу до публічної інформації;</a:t>
            </a:r>
          </a:p>
          <a:p>
            <a:pPr indent="450215" algn="just">
              <a:spcAft>
                <a:spcPts val="800"/>
              </a:spcAft>
            </a:pPr>
            <a:r>
              <a:rPr lang="uk-UA" sz="2000" dirty="0">
                <a:effectLst/>
                <a:ea typeface="Calibri" panose="020F0502020204030204" pitchFamily="34" charset="0"/>
                <a:cs typeface="Times New Roman" panose="02020603050405020304" pitchFamily="18" charset="0"/>
              </a:rPr>
              <a:t>2) залучення громадян до участі в управлінні державними справами;</a:t>
            </a:r>
          </a:p>
          <a:p>
            <a:pPr indent="450215" algn="just">
              <a:spcAft>
                <a:spcPts val="800"/>
              </a:spcAft>
            </a:pPr>
            <a:r>
              <a:rPr lang="uk-UA" sz="2000" dirty="0">
                <a:effectLst/>
                <a:ea typeface="Calibri" panose="020F0502020204030204" pitchFamily="34" charset="0"/>
                <a:cs typeface="Times New Roman" panose="02020603050405020304" pitchFamily="18" charset="0"/>
              </a:rPr>
              <a:t>3) удосконалення технології державного управління;</a:t>
            </a:r>
          </a:p>
          <a:p>
            <a:pPr indent="450215" algn="just">
              <a:spcAft>
                <a:spcPts val="800"/>
              </a:spcAft>
            </a:pPr>
            <a:r>
              <a:rPr lang="uk-UA" sz="2000" dirty="0">
                <a:effectLst/>
                <a:ea typeface="Calibri" panose="020F0502020204030204" pitchFamily="34" charset="0"/>
                <a:cs typeface="Times New Roman" panose="02020603050405020304" pitchFamily="18" charset="0"/>
              </a:rPr>
              <a:t>4) підвищення якості управлінських рішень;</a:t>
            </a:r>
          </a:p>
          <a:p>
            <a:pPr indent="450215" algn="just">
              <a:spcAft>
                <a:spcPts val="800"/>
              </a:spcAft>
            </a:pPr>
            <a:r>
              <a:rPr lang="uk-UA" sz="2000" dirty="0">
                <a:effectLst/>
                <a:ea typeface="Calibri" panose="020F0502020204030204" pitchFamily="34" charset="0"/>
                <a:cs typeface="Times New Roman" panose="02020603050405020304" pitchFamily="18" charset="0"/>
              </a:rPr>
              <a:t>5) подолання «інформаційної нерівності», зокрема, шляхом створення центрів (пунктів) надання адміністративних послуг, центрів обслуговування населення (</a:t>
            </a:r>
            <a:r>
              <a:rPr lang="uk-UA" sz="2000" dirty="0" err="1">
                <a:effectLst/>
                <a:ea typeface="Calibri" panose="020F0502020204030204" pitchFamily="34" charset="0"/>
                <a:cs typeface="Times New Roman" panose="02020603050405020304" pitchFamily="18" charset="0"/>
              </a:rPr>
              <a:t>кол</a:t>
            </a:r>
            <a:r>
              <a:rPr lang="uk-UA" sz="2000" dirty="0">
                <a:effectLst/>
                <a:ea typeface="Calibri" panose="020F0502020204030204" pitchFamily="34" charset="0"/>
                <a:cs typeface="Times New Roman" panose="02020603050405020304" pitchFamily="18" charset="0"/>
              </a:rPr>
              <a:t>-центрів), веб-порталів надання адміністративних послуг та обслуговування звернень громадян;</a:t>
            </a:r>
          </a:p>
          <a:p>
            <a:pPr indent="450215" algn="just">
              <a:spcAft>
                <a:spcPts val="800"/>
              </a:spcAft>
            </a:pPr>
            <a:r>
              <a:rPr lang="uk-UA" sz="2000" dirty="0">
                <a:effectLst/>
                <a:ea typeface="Calibri" panose="020F0502020204030204" pitchFamily="34" charset="0"/>
                <a:cs typeface="Times New Roman" panose="02020603050405020304" pitchFamily="18" charset="0"/>
              </a:rPr>
              <a:t>6) організація надання послуг громадянам і суб’єктам господарювання в електронному вигляді з використанням Інтернету та інших засобів, насамперед за принципом «єдиного вікна»;</a:t>
            </a:r>
          </a:p>
          <a:p>
            <a:pPr indent="450215" algn="just">
              <a:spcAft>
                <a:spcPts val="800"/>
              </a:spcAft>
            </a:pPr>
            <a:r>
              <a:rPr lang="uk-UA" sz="2000" dirty="0">
                <a:effectLst/>
                <a:ea typeface="Calibri" panose="020F0502020204030204" pitchFamily="34" charset="0"/>
                <a:cs typeface="Times New Roman" panose="02020603050405020304" pitchFamily="18" charset="0"/>
              </a:rPr>
              <a:t>7) надання громадянам можливості навчатися протягом усього життя;</a:t>
            </a:r>
          </a:p>
        </p:txBody>
      </p:sp>
    </p:spTree>
    <p:extLst>
      <p:ext uri="{BB962C8B-B14F-4D97-AF65-F5344CB8AC3E}">
        <p14:creationId xmlns:p14="http://schemas.microsoft.com/office/powerpoint/2010/main" val="311170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4" name="Group 2">
            <a:extLst>
              <a:ext uri="{FF2B5EF4-FFF2-40B4-BE49-F238E27FC236}">
                <a16:creationId xmlns:a16="http://schemas.microsoft.com/office/drawing/2014/main" xmlns="" id="{F7FA86A8-35E2-4D0E-86FA-00481144DED4}"/>
              </a:ext>
            </a:extLst>
          </p:cNvPr>
          <p:cNvGrpSpPr>
            <a:grpSpLocks/>
          </p:cNvGrpSpPr>
          <p:nvPr/>
        </p:nvGrpSpPr>
        <p:grpSpPr bwMode="auto">
          <a:xfrm>
            <a:off x="2806485" y="4371542"/>
            <a:ext cx="6724013" cy="555625"/>
            <a:chOff x="1248" y="1440"/>
            <a:chExt cx="3216" cy="350"/>
          </a:xfrm>
        </p:grpSpPr>
        <p:sp>
          <p:nvSpPr>
            <p:cNvPr id="5" name="Line 3">
              <a:extLst>
                <a:ext uri="{FF2B5EF4-FFF2-40B4-BE49-F238E27FC236}">
                  <a16:creationId xmlns:a16="http://schemas.microsoft.com/office/drawing/2014/main" xmlns="" id="{13B324D4-62CA-438E-AAD2-A65E751DDDD0}"/>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xmlns="" id="{F3C9E7CB-1730-4FB0-9680-D99204F18543}"/>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 name="Text Box 6">
              <a:extLst>
                <a:ext uri="{FF2B5EF4-FFF2-40B4-BE49-F238E27FC236}">
                  <a16:creationId xmlns:a16="http://schemas.microsoft.com/office/drawing/2014/main" xmlns="" id="{306A4D45-30FE-490A-B770-20782A63856C}"/>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a:extLst>
              <a:ext uri="{FF2B5EF4-FFF2-40B4-BE49-F238E27FC236}">
                <a16:creationId xmlns:a16="http://schemas.microsoft.com/office/drawing/2014/main" xmlns="" id="{D598E15B-2AA0-4A3C-8DC3-AF91281BAA6F}"/>
              </a:ext>
            </a:extLst>
          </p:cNvPr>
          <p:cNvGrpSpPr>
            <a:grpSpLocks/>
          </p:cNvGrpSpPr>
          <p:nvPr/>
        </p:nvGrpSpPr>
        <p:grpSpPr bwMode="auto">
          <a:xfrm>
            <a:off x="2806485" y="1679146"/>
            <a:ext cx="6949820" cy="733426"/>
            <a:chOff x="1248" y="1918"/>
            <a:chExt cx="3324" cy="462"/>
          </a:xfrm>
        </p:grpSpPr>
        <p:sp>
          <p:nvSpPr>
            <p:cNvPr id="10" name="Line 8">
              <a:extLst>
                <a:ext uri="{FF2B5EF4-FFF2-40B4-BE49-F238E27FC236}">
                  <a16:creationId xmlns:a16="http://schemas.microsoft.com/office/drawing/2014/main" xmlns=""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xmlns=""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7391DD7C-DD23-4CD5-8EC0-E9CCF5B799F2}"/>
                </a:ext>
              </a:extLst>
            </p:cNvPr>
            <p:cNvSpPr txBox="1">
              <a:spLocks noChangeArrowheads="1"/>
            </p:cNvSpPr>
            <p:nvPr/>
          </p:nvSpPr>
          <p:spPr bwMode="gray">
            <a:xfrm>
              <a:off x="1747" y="1918"/>
              <a:ext cx="282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Основні етапи розгортання інформаційно-технологічної революції</a:t>
              </a:r>
              <a:endParaRPr lang="en-US" sz="2000" dirty="0">
                <a:solidFill>
                  <a:srgbClr val="000000"/>
                </a:solidFill>
              </a:endParaRPr>
            </a:p>
          </p:txBody>
        </p:sp>
        <p:sp>
          <p:nvSpPr>
            <p:cNvPr id="13" name="Text Box 11">
              <a:extLst>
                <a:ext uri="{FF2B5EF4-FFF2-40B4-BE49-F238E27FC236}">
                  <a16:creationId xmlns:a16="http://schemas.microsoft.com/office/drawing/2014/main" xmlns=""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83E6B8F7-BD7A-471B-8A3F-82EF0259F744}"/>
              </a:ext>
            </a:extLst>
          </p:cNvPr>
          <p:cNvGrpSpPr>
            <a:grpSpLocks/>
          </p:cNvGrpSpPr>
          <p:nvPr/>
        </p:nvGrpSpPr>
        <p:grpSpPr bwMode="auto">
          <a:xfrm>
            <a:off x="2806485" y="2695142"/>
            <a:ext cx="6724013" cy="555625"/>
            <a:chOff x="1248" y="2640"/>
            <a:chExt cx="3216" cy="350"/>
          </a:xfrm>
        </p:grpSpPr>
        <p:sp>
          <p:nvSpPr>
            <p:cNvPr id="15" name="Line 13">
              <a:extLst>
                <a:ext uri="{FF2B5EF4-FFF2-40B4-BE49-F238E27FC236}">
                  <a16:creationId xmlns:a16="http://schemas.microsoft.com/office/drawing/2014/main" xmlns=""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xmlns=""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AC406D38-BC26-4527-87BF-86C5B29C48AD}"/>
              </a:ext>
            </a:extLst>
          </p:cNvPr>
          <p:cNvGrpSpPr>
            <a:grpSpLocks/>
          </p:cNvGrpSpPr>
          <p:nvPr/>
        </p:nvGrpSpPr>
        <p:grpSpPr bwMode="auto">
          <a:xfrm>
            <a:off x="2806485" y="3533342"/>
            <a:ext cx="6724013" cy="555625"/>
            <a:chOff x="1248" y="3230"/>
            <a:chExt cx="3216" cy="350"/>
          </a:xfrm>
        </p:grpSpPr>
        <p:sp>
          <p:nvSpPr>
            <p:cNvPr id="20" name="Line 18">
              <a:extLst>
                <a:ext uri="{FF2B5EF4-FFF2-40B4-BE49-F238E27FC236}">
                  <a16:creationId xmlns:a16="http://schemas.microsoft.com/office/drawing/2014/main" xmlns=""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xmlns=""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24" name="Group 22">
            <a:extLst>
              <a:ext uri="{FF2B5EF4-FFF2-40B4-BE49-F238E27FC236}">
                <a16:creationId xmlns:a16="http://schemas.microsoft.com/office/drawing/2014/main" xmlns="" id="{44CFD615-B8B8-4DAA-8750-ABB0A4CB7406}"/>
              </a:ext>
            </a:extLst>
          </p:cNvPr>
          <p:cNvGrpSpPr>
            <a:grpSpLocks/>
          </p:cNvGrpSpPr>
          <p:nvPr/>
        </p:nvGrpSpPr>
        <p:grpSpPr bwMode="auto">
          <a:xfrm>
            <a:off x="2806485" y="5231967"/>
            <a:ext cx="6724013" cy="555625"/>
            <a:chOff x="1248" y="3230"/>
            <a:chExt cx="3216" cy="350"/>
          </a:xfrm>
        </p:grpSpPr>
        <p:sp>
          <p:nvSpPr>
            <p:cNvPr id="25" name="Line 23">
              <a:extLst>
                <a:ext uri="{FF2B5EF4-FFF2-40B4-BE49-F238E27FC236}">
                  <a16:creationId xmlns:a16="http://schemas.microsoft.com/office/drawing/2014/main" xmlns="" id="{D351CA24-26D5-44CA-9D50-33BBDAA133A6}"/>
                </a:ext>
              </a:extLst>
            </p:cNvPr>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4">
              <a:extLst>
                <a:ext uri="{FF2B5EF4-FFF2-40B4-BE49-F238E27FC236}">
                  <a16:creationId xmlns:a16="http://schemas.microsoft.com/office/drawing/2014/main" xmlns="" id="{A2086398-2382-4F96-AA53-958045CA499E}"/>
                </a:ext>
              </a:extLst>
            </p:cNvPr>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8" name="Text Box 26">
              <a:extLst>
                <a:ext uri="{FF2B5EF4-FFF2-40B4-BE49-F238E27FC236}">
                  <a16:creationId xmlns:a16="http://schemas.microsoft.com/office/drawing/2014/main" xmlns="" id="{F7535725-D6A9-435F-8A2E-10EA1E8E389A}"/>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5</a:t>
              </a:r>
            </a:p>
          </p:txBody>
        </p:sp>
      </p:grpSp>
      <p:sp>
        <p:nvSpPr>
          <p:cNvPr id="33" name="Text Box 10">
            <a:extLst>
              <a:ext uri="{FF2B5EF4-FFF2-40B4-BE49-F238E27FC236}">
                <a16:creationId xmlns:a16="http://schemas.microsoft.com/office/drawing/2014/main" xmlns="" id="{083F9772-26FA-456B-A5CE-23686DEF92FC}"/>
              </a:ext>
            </a:extLst>
          </p:cNvPr>
          <p:cNvSpPr txBox="1">
            <a:spLocks noChangeArrowheads="1"/>
          </p:cNvSpPr>
          <p:nvPr/>
        </p:nvSpPr>
        <p:spPr bwMode="gray">
          <a:xfrm>
            <a:off x="3849794" y="2502496"/>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Фактори впливу на розвиток та впровадження електронного врядування</a:t>
            </a:r>
            <a:endParaRPr lang="en-US" sz="2000" dirty="0">
              <a:solidFill>
                <a:srgbClr val="000000"/>
              </a:solidFill>
            </a:endParaRPr>
          </a:p>
        </p:txBody>
      </p:sp>
      <p:sp>
        <p:nvSpPr>
          <p:cNvPr id="34" name="Text Box 10">
            <a:extLst>
              <a:ext uri="{FF2B5EF4-FFF2-40B4-BE49-F238E27FC236}">
                <a16:creationId xmlns:a16="http://schemas.microsoft.com/office/drawing/2014/main" xmlns="" id="{96DDA605-286C-4EB5-85B6-C2EE45DCA74D}"/>
              </a:ext>
            </a:extLst>
          </p:cNvPr>
          <p:cNvSpPr txBox="1">
            <a:spLocks noChangeArrowheads="1"/>
          </p:cNvSpPr>
          <p:nvPr/>
        </p:nvSpPr>
        <p:spPr bwMode="gray">
          <a:xfrm>
            <a:off x="3849794" y="3339109"/>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Мета, цілі та завдання електронного врядування. Принципи електронного врядування</a:t>
            </a:r>
            <a:endParaRPr lang="en-US" sz="2000" dirty="0">
              <a:solidFill>
                <a:srgbClr val="000000"/>
              </a:solidFill>
            </a:endParaRPr>
          </a:p>
        </p:txBody>
      </p:sp>
      <p:sp>
        <p:nvSpPr>
          <p:cNvPr id="35" name="Text Box 10">
            <a:extLst>
              <a:ext uri="{FF2B5EF4-FFF2-40B4-BE49-F238E27FC236}">
                <a16:creationId xmlns:a16="http://schemas.microsoft.com/office/drawing/2014/main" xmlns="" id="{83F90435-5ACD-41ED-9EFC-9ED035EBCCE6}"/>
              </a:ext>
            </a:extLst>
          </p:cNvPr>
          <p:cNvSpPr txBox="1">
            <a:spLocks noChangeArrowheads="1"/>
          </p:cNvSpPr>
          <p:nvPr/>
        </p:nvSpPr>
        <p:spPr bwMode="gray">
          <a:xfrm>
            <a:off x="3849794" y="4368809"/>
            <a:ext cx="5906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Моделі електронного врядування</a:t>
            </a:r>
            <a:endParaRPr lang="en-US" sz="2000" dirty="0">
              <a:solidFill>
                <a:srgbClr val="000000"/>
              </a:solidFill>
            </a:endParaRPr>
          </a:p>
        </p:txBody>
      </p:sp>
      <p:sp>
        <p:nvSpPr>
          <p:cNvPr id="36" name="Text Box 10">
            <a:extLst>
              <a:ext uri="{FF2B5EF4-FFF2-40B4-BE49-F238E27FC236}">
                <a16:creationId xmlns:a16="http://schemas.microsoft.com/office/drawing/2014/main" xmlns="" id="{407F8253-5ADC-4C43-ADC9-F05D2BB4ADE6}"/>
              </a:ext>
            </a:extLst>
          </p:cNvPr>
          <p:cNvSpPr txBox="1">
            <a:spLocks noChangeArrowheads="1"/>
          </p:cNvSpPr>
          <p:nvPr/>
        </p:nvSpPr>
        <p:spPr bwMode="gray">
          <a:xfrm>
            <a:off x="3849794" y="5207008"/>
            <a:ext cx="5906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Етапи розвитку електронного врядування</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3170099"/>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8) </a:t>
            </a:r>
            <a:r>
              <a:rPr lang="uk-UA" sz="2000" dirty="0" err="1">
                <a:effectLst/>
                <a:ea typeface="Calibri" panose="020F0502020204030204" pitchFamily="34" charset="0"/>
                <a:cs typeface="Times New Roman" panose="02020603050405020304" pitchFamily="18" charset="0"/>
              </a:rPr>
              <a:t>деперсоніфікація</a:t>
            </a:r>
            <a:r>
              <a:rPr lang="uk-UA" sz="2000" dirty="0">
                <a:effectLst/>
                <a:ea typeface="Calibri" panose="020F0502020204030204" pitchFamily="34" charset="0"/>
                <a:cs typeface="Times New Roman" panose="02020603050405020304" pitchFamily="18" charset="0"/>
              </a:rPr>
              <a:t> надання адміністративних послуг з метою зниження рівня корупції в державних органах;</a:t>
            </a:r>
          </a:p>
          <a:p>
            <a:pPr indent="450215" algn="just">
              <a:spcAft>
                <a:spcPts val="800"/>
              </a:spcAft>
            </a:pPr>
            <a:r>
              <a:rPr lang="uk-UA" sz="2000" dirty="0">
                <a:effectLst/>
                <a:ea typeface="Calibri" panose="020F0502020204030204" pitchFamily="34" charset="0"/>
                <a:cs typeface="Times New Roman" panose="02020603050405020304" pitchFamily="18" charset="0"/>
              </a:rPr>
              <a:t>9) організація інформаційної взаємодії органів державної влади та органів місцевого самоврядування на базі електронного документообігу з використанням електронного цифрового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10) забезпечення функціональної інтеграції інформаційних ресурсів державних органів;</a:t>
            </a:r>
          </a:p>
          <a:p>
            <a:pPr indent="450215" algn="just">
              <a:spcAft>
                <a:spcPts val="800"/>
              </a:spcAft>
            </a:pPr>
            <a:r>
              <a:rPr lang="uk-UA" sz="2000" dirty="0">
                <a:effectLst/>
                <a:ea typeface="Calibri" panose="020F0502020204030204" pitchFamily="34" charset="0"/>
                <a:cs typeface="Times New Roman" panose="02020603050405020304" pitchFamily="18" charset="0"/>
              </a:rPr>
              <a:t>11) забезпечення передачі та довгострокового зберігання електронних документів у державних архівах, музеях, бібліотеках, підтримки їх в актуалізованому стані та надання доступу до них.</a:t>
            </a:r>
          </a:p>
        </p:txBody>
      </p:sp>
    </p:spTree>
    <p:extLst>
      <p:ext uri="{BB962C8B-B14F-4D97-AF65-F5344CB8AC3E}">
        <p14:creationId xmlns:p14="http://schemas.microsoft.com/office/powerpoint/2010/main" val="100160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777777"/>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Існують </a:t>
            </a:r>
            <a:r>
              <a:rPr lang="uk-UA" sz="2000" b="1" i="1" dirty="0">
                <a:effectLst/>
                <a:ea typeface="Calibri" panose="020F0502020204030204" pitchFamily="34" charset="0"/>
                <a:cs typeface="Times New Roman" panose="02020603050405020304" pitchFamily="18" charset="0"/>
              </a:rPr>
              <a:t>три основні типи стратегій держави </a:t>
            </a:r>
            <a:r>
              <a:rPr lang="uk-UA" sz="2000" dirty="0">
                <a:effectLst/>
                <a:ea typeface="Calibri" panose="020F0502020204030204" pitchFamily="34" charset="0"/>
                <a:cs typeface="Times New Roman" panose="02020603050405020304" pitchFamily="18" charset="0"/>
              </a:rPr>
              <a:t>щодо процесів розбудови інформаційного суспільства та впровадження електронного урядування:</a:t>
            </a:r>
          </a:p>
        </p:txBody>
      </p:sp>
      <p:graphicFrame>
        <p:nvGraphicFramePr>
          <p:cNvPr id="5" name="Схема 4">
            <a:extLst>
              <a:ext uri="{FF2B5EF4-FFF2-40B4-BE49-F238E27FC236}">
                <a16:creationId xmlns:a16="http://schemas.microsoft.com/office/drawing/2014/main" xmlns="" id="{3A1CEC33-8F96-4882-89F0-025B23F319E9}"/>
              </a:ext>
            </a:extLst>
          </p:cNvPr>
          <p:cNvGraphicFramePr/>
          <p:nvPr>
            <p:extLst>
              <p:ext uri="{D42A27DB-BD31-4B8C-83A1-F6EECF244321}">
                <p14:modId xmlns:p14="http://schemas.microsoft.com/office/powerpoint/2010/main" val="3174011440"/>
              </p:ext>
            </p:extLst>
          </p:nvPr>
        </p:nvGraphicFramePr>
        <p:xfrm>
          <a:off x="2714395" y="2165184"/>
          <a:ext cx="6763209" cy="456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42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2964914"/>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В Україні переважає саморозвиток та самоорганізація без системного дієвого впливу держави, що не відповідає міжнародним вимогам, насамперед, документам всесвітніх самітів. Крім того, хаотичний розвиток та застосування ІКТ є згідно з Законом України «Про основи національної безпеки України» однією з небезпечних загроз громадянину, суспільству та державі у сфері інформаційної безпеки.</a:t>
            </a:r>
          </a:p>
          <a:p>
            <a:pPr indent="450215" algn="just">
              <a:spcAft>
                <a:spcPts val="800"/>
              </a:spcAft>
            </a:pPr>
            <a:r>
              <a:rPr lang="uk-UA" sz="2000" dirty="0">
                <a:effectLst/>
                <a:ea typeface="Calibri" panose="020F0502020204030204" pitchFamily="34" charset="0"/>
                <a:cs typeface="Times New Roman" panose="02020603050405020304" pitchFamily="18" charset="0"/>
              </a:rPr>
              <a:t>У більшості провідних країн світу застосовується третій підхід, який дає можливість оптимально використовувати ресурси державного та недержавного секторів економіки, сильні сторони кожного з суб’єктів розбудови інформаційного суспільства та впровадження електронного урядування.</a:t>
            </a:r>
          </a:p>
        </p:txBody>
      </p:sp>
    </p:spTree>
    <p:extLst>
      <p:ext uri="{BB962C8B-B14F-4D97-AF65-F5344CB8AC3E}">
        <p14:creationId xmlns:p14="http://schemas.microsoft.com/office/powerpoint/2010/main" val="129359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491416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Успішність досягнення вищевказаних цілей та завдань електронного урядування залежить від таких </a:t>
            </a:r>
            <a:r>
              <a:rPr lang="uk-UA" sz="2000" b="1" i="1" dirty="0">
                <a:effectLst/>
                <a:ea typeface="Calibri" panose="020F0502020204030204" pitchFamily="34" charset="0"/>
                <a:cs typeface="Times New Roman" panose="02020603050405020304" pitchFamily="18" charset="0"/>
              </a:rPr>
              <a:t>основних факторів </a:t>
            </a:r>
            <a:r>
              <a:rPr lang="uk-UA" sz="2000" dirty="0">
                <a:effectLst/>
                <a:ea typeface="Calibri" panose="020F0502020204030204" pitchFamily="34" charset="0"/>
                <a:cs typeface="Times New Roman" panose="02020603050405020304" pitchFamily="18" charset="0"/>
              </a:rPr>
              <a:t>як:</a:t>
            </a:r>
          </a:p>
          <a:p>
            <a:pPr indent="450215" algn="just">
              <a:spcAft>
                <a:spcPts val="800"/>
              </a:spcAft>
            </a:pPr>
            <a:r>
              <a:rPr lang="uk-UA" sz="2000" dirty="0">
                <a:effectLst/>
                <a:ea typeface="Calibri" panose="020F0502020204030204" pitchFamily="34" charset="0"/>
                <a:cs typeface="Times New Roman" panose="02020603050405020304" pitchFamily="18" charset="0"/>
              </a:rPr>
              <a:t>1) підтримка проекту вищим керівництвом держави та наявність єдиного координаційного центру;</a:t>
            </a:r>
          </a:p>
          <a:p>
            <a:pPr indent="450215" algn="just">
              <a:spcAft>
                <a:spcPts val="800"/>
              </a:spcAft>
            </a:pPr>
            <a:r>
              <a:rPr lang="uk-UA" sz="2000" dirty="0">
                <a:effectLst/>
                <a:ea typeface="Calibri" panose="020F0502020204030204" pitchFamily="34" charset="0"/>
                <a:cs typeface="Times New Roman" panose="02020603050405020304" pitchFamily="18" charset="0"/>
              </a:rPr>
              <a:t>2) демократична та правова держава, розвинуте громадянське суспільство;</a:t>
            </a:r>
          </a:p>
          <a:p>
            <a:pPr indent="450215" algn="just">
              <a:spcAft>
                <a:spcPts val="800"/>
              </a:spcAft>
            </a:pPr>
            <a:r>
              <a:rPr lang="uk-UA" sz="2000" dirty="0">
                <a:effectLst/>
                <a:ea typeface="Calibri" panose="020F0502020204030204" pitchFamily="34" charset="0"/>
                <a:cs typeface="Times New Roman" panose="02020603050405020304" pitchFamily="18" charset="0"/>
              </a:rPr>
              <a:t>3) наявність діючої інформаційної інфраструктури;</a:t>
            </a:r>
          </a:p>
          <a:p>
            <a:pPr indent="450215" algn="just">
              <a:spcAft>
                <a:spcPts val="800"/>
              </a:spcAft>
            </a:pPr>
            <a:r>
              <a:rPr lang="uk-UA" sz="2000" dirty="0">
                <a:effectLst/>
                <a:ea typeface="Calibri" panose="020F0502020204030204" pitchFamily="34" charset="0"/>
                <a:cs typeface="Times New Roman" panose="02020603050405020304" pitchFamily="18" charset="0"/>
              </a:rPr>
              <a:t>4) навчені та мотивовані до впровадження е-урядування публічні службовці;</a:t>
            </a:r>
          </a:p>
          <a:p>
            <a:pPr indent="450215" algn="just">
              <a:spcAft>
                <a:spcPts val="800"/>
              </a:spcAft>
            </a:pPr>
            <a:r>
              <a:rPr lang="uk-UA" sz="2000" dirty="0">
                <a:effectLst/>
                <a:ea typeface="Calibri" panose="020F0502020204030204" pitchFamily="34" charset="0"/>
                <a:cs typeface="Times New Roman" panose="02020603050405020304" pitchFamily="18" charset="0"/>
              </a:rPr>
              <a:t>5) активне та підготоване до використання ІКТ населення та бізнес, їх довіра до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6) наявність необхідного нормативно-правового, організаційного, інформаційно-аналітичного, науково-методологічного забезпечення;</a:t>
            </a:r>
          </a:p>
          <a:p>
            <a:pPr indent="450215" algn="just">
              <a:spcAft>
                <a:spcPts val="800"/>
              </a:spcAft>
            </a:pPr>
            <a:r>
              <a:rPr lang="uk-UA" sz="2000" dirty="0">
                <a:effectLst/>
                <a:ea typeface="Calibri" panose="020F0502020204030204" pitchFamily="34" charset="0"/>
                <a:cs typeface="Times New Roman" panose="02020603050405020304" pitchFamily="18" charset="0"/>
              </a:rPr>
              <a:t>7) достатність ресурсів та їх раціональне і ефективне використання;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8) синхронність упровадження та розвитку е-урядування з заходами адміністративної реформи.</a:t>
            </a:r>
          </a:p>
        </p:txBody>
      </p:sp>
    </p:spTree>
    <p:extLst>
      <p:ext uri="{BB962C8B-B14F-4D97-AF65-F5344CB8AC3E}">
        <p14:creationId xmlns:p14="http://schemas.microsoft.com/office/powerpoint/2010/main" val="133930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Полілінія: фігура 4">
            <a:extLst>
              <a:ext uri="{FF2B5EF4-FFF2-40B4-BE49-F238E27FC236}">
                <a16:creationId xmlns:a16="http://schemas.microsoft.com/office/drawing/2014/main" xmlns="" id="{FFAD48DC-B811-4A93-B94F-26987417C323}"/>
              </a:ext>
            </a:extLst>
          </p:cNvPr>
          <p:cNvSpPr/>
          <p:nvPr/>
        </p:nvSpPr>
        <p:spPr>
          <a:xfrm>
            <a:off x="4960070" y="2957660"/>
            <a:ext cx="2271860" cy="2104754"/>
          </a:xfrm>
          <a:custGeom>
            <a:avLst/>
            <a:gdLst>
              <a:gd name="connsiteX0" fmla="*/ 461913 w 2055043"/>
              <a:gd name="connsiteY0" fmla="*/ 87418 h 2104754"/>
              <a:gd name="connsiteX1" fmla="*/ 461913 w 2055043"/>
              <a:gd name="connsiteY1" fmla="*/ 87418 h 2104754"/>
              <a:gd name="connsiteX2" fmla="*/ 575035 w 2055043"/>
              <a:gd name="connsiteY2" fmla="*/ 21430 h 2104754"/>
              <a:gd name="connsiteX3" fmla="*/ 1027522 w 2055043"/>
              <a:gd name="connsiteY3" fmla="*/ 21430 h 2104754"/>
              <a:gd name="connsiteX4" fmla="*/ 1234911 w 2055043"/>
              <a:gd name="connsiteY4" fmla="*/ 49711 h 2104754"/>
              <a:gd name="connsiteX5" fmla="*/ 1432874 w 2055043"/>
              <a:gd name="connsiteY5" fmla="*/ 106272 h 2104754"/>
              <a:gd name="connsiteX6" fmla="*/ 1574276 w 2055043"/>
              <a:gd name="connsiteY6" fmla="*/ 162832 h 2104754"/>
              <a:gd name="connsiteX7" fmla="*/ 1677971 w 2055043"/>
              <a:gd name="connsiteY7" fmla="*/ 247674 h 2104754"/>
              <a:gd name="connsiteX8" fmla="*/ 1809946 w 2055043"/>
              <a:gd name="connsiteY8" fmla="*/ 389076 h 2104754"/>
              <a:gd name="connsiteX9" fmla="*/ 1857080 w 2055043"/>
              <a:gd name="connsiteY9" fmla="*/ 473917 h 2104754"/>
              <a:gd name="connsiteX10" fmla="*/ 1923068 w 2055043"/>
              <a:gd name="connsiteY10" fmla="*/ 577612 h 2104754"/>
              <a:gd name="connsiteX11" fmla="*/ 1951349 w 2055043"/>
              <a:gd name="connsiteY11" fmla="*/ 643599 h 2104754"/>
              <a:gd name="connsiteX12" fmla="*/ 2017336 w 2055043"/>
              <a:gd name="connsiteY12" fmla="*/ 756721 h 2104754"/>
              <a:gd name="connsiteX13" fmla="*/ 2045617 w 2055043"/>
              <a:gd name="connsiteY13" fmla="*/ 916977 h 2104754"/>
              <a:gd name="connsiteX14" fmla="*/ 2055043 w 2055043"/>
              <a:gd name="connsiteY14" fmla="*/ 992391 h 2104754"/>
              <a:gd name="connsiteX15" fmla="*/ 2026763 w 2055043"/>
              <a:gd name="connsiteY15" fmla="*/ 1246915 h 2104754"/>
              <a:gd name="connsiteX16" fmla="*/ 1989056 w 2055043"/>
              <a:gd name="connsiteY16" fmla="*/ 1350610 h 2104754"/>
              <a:gd name="connsiteX17" fmla="*/ 1979629 w 2055043"/>
              <a:gd name="connsiteY17" fmla="*/ 1407170 h 2104754"/>
              <a:gd name="connsiteX18" fmla="*/ 1970202 w 2055043"/>
              <a:gd name="connsiteY18" fmla="*/ 1482585 h 2104754"/>
              <a:gd name="connsiteX19" fmla="*/ 1951349 w 2055043"/>
              <a:gd name="connsiteY19" fmla="*/ 1557999 h 2104754"/>
              <a:gd name="connsiteX20" fmla="*/ 1885361 w 2055043"/>
              <a:gd name="connsiteY20" fmla="*/ 1680548 h 2104754"/>
              <a:gd name="connsiteX21" fmla="*/ 1791093 w 2055043"/>
              <a:gd name="connsiteY21" fmla="*/ 1774816 h 2104754"/>
              <a:gd name="connsiteX22" fmla="*/ 1715678 w 2055043"/>
              <a:gd name="connsiteY22" fmla="*/ 1812523 h 2104754"/>
              <a:gd name="connsiteX23" fmla="*/ 1555423 w 2055043"/>
              <a:gd name="connsiteY23" fmla="*/ 1878511 h 2104754"/>
              <a:gd name="connsiteX24" fmla="*/ 1423448 w 2055043"/>
              <a:gd name="connsiteY24" fmla="*/ 2001059 h 2104754"/>
              <a:gd name="connsiteX25" fmla="*/ 1404594 w 2055043"/>
              <a:gd name="connsiteY25" fmla="*/ 2048193 h 2104754"/>
              <a:gd name="connsiteX26" fmla="*/ 1357460 w 2055043"/>
              <a:gd name="connsiteY26" fmla="*/ 2076474 h 2104754"/>
              <a:gd name="connsiteX27" fmla="*/ 1178351 w 2055043"/>
              <a:gd name="connsiteY27" fmla="*/ 2104754 h 2104754"/>
              <a:gd name="connsiteX28" fmla="*/ 895546 w 2055043"/>
              <a:gd name="connsiteY28" fmla="*/ 2085900 h 2104754"/>
              <a:gd name="connsiteX29" fmla="*/ 810705 w 2055043"/>
              <a:gd name="connsiteY29" fmla="*/ 2067047 h 2104754"/>
              <a:gd name="connsiteX30" fmla="*/ 622169 w 2055043"/>
              <a:gd name="connsiteY30" fmla="*/ 2010486 h 2104754"/>
              <a:gd name="connsiteX31" fmla="*/ 433633 w 2055043"/>
              <a:gd name="connsiteY31" fmla="*/ 1925645 h 2104754"/>
              <a:gd name="connsiteX32" fmla="*/ 367645 w 2055043"/>
              <a:gd name="connsiteY32" fmla="*/ 1859657 h 2104754"/>
              <a:gd name="connsiteX33" fmla="*/ 301658 w 2055043"/>
              <a:gd name="connsiteY33" fmla="*/ 1803096 h 2104754"/>
              <a:gd name="connsiteX34" fmla="*/ 263951 w 2055043"/>
              <a:gd name="connsiteY34" fmla="*/ 1755962 h 2104754"/>
              <a:gd name="connsiteX35" fmla="*/ 207390 w 2055043"/>
              <a:gd name="connsiteY35" fmla="*/ 1718255 h 2104754"/>
              <a:gd name="connsiteX36" fmla="*/ 122549 w 2055043"/>
              <a:gd name="connsiteY36" fmla="*/ 1595707 h 2104754"/>
              <a:gd name="connsiteX37" fmla="*/ 84841 w 2055043"/>
              <a:gd name="connsiteY37" fmla="*/ 1548573 h 2104754"/>
              <a:gd name="connsiteX38" fmla="*/ 65988 w 2055043"/>
              <a:gd name="connsiteY38" fmla="*/ 1482585 h 2104754"/>
              <a:gd name="connsiteX39" fmla="*/ 84841 w 2055043"/>
              <a:gd name="connsiteY39" fmla="*/ 1360036 h 2104754"/>
              <a:gd name="connsiteX40" fmla="*/ 131975 w 2055043"/>
              <a:gd name="connsiteY40" fmla="*/ 1275195 h 2104754"/>
              <a:gd name="connsiteX41" fmla="*/ 160256 w 2055043"/>
              <a:gd name="connsiteY41" fmla="*/ 1209208 h 2104754"/>
              <a:gd name="connsiteX42" fmla="*/ 131975 w 2055043"/>
              <a:gd name="connsiteY42" fmla="*/ 1096086 h 2104754"/>
              <a:gd name="connsiteX43" fmla="*/ 75415 w 2055043"/>
              <a:gd name="connsiteY43" fmla="*/ 982964 h 2104754"/>
              <a:gd name="connsiteX44" fmla="*/ 56561 w 2055043"/>
              <a:gd name="connsiteY44" fmla="*/ 916977 h 2104754"/>
              <a:gd name="connsiteX45" fmla="*/ 47134 w 2055043"/>
              <a:gd name="connsiteY45" fmla="*/ 869843 h 2104754"/>
              <a:gd name="connsiteX46" fmla="*/ 28280 w 2055043"/>
              <a:gd name="connsiteY46" fmla="*/ 813282 h 2104754"/>
              <a:gd name="connsiteX47" fmla="*/ 18854 w 2055043"/>
              <a:gd name="connsiteY47" fmla="*/ 756721 h 2104754"/>
              <a:gd name="connsiteX48" fmla="*/ 0 w 2055043"/>
              <a:gd name="connsiteY48" fmla="*/ 653026 h 2104754"/>
              <a:gd name="connsiteX49" fmla="*/ 28280 w 2055043"/>
              <a:gd name="connsiteY49" fmla="*/ 398502 h 2104754"/>
              <a:gd name="connsiteX50" fmla="*/ 37707 w 2055043"/>
              <a:gd name="connsiteY50" fmla="*/ 351368 h 2104754"/>
              <a:gd name="connsiteX51" fmla="*/ 47134 w 2055043"/>
              <a:gd name="connsiteY51" fmla="*/ 313661 h 2104754"/>
              <a:gd name="connsiteX52" fmla="*/ 103695 w 2055043"/>
              <a:gd name="connsiteY52" fmla="*/ 228820 h 2104754"/>
              <a:gd name="connsiteX53" fmla="*/ 160256 w 2055043"/>
              <a:gd name="connsiteY53" fmla="*/ 191113 h 2104754"/>
              <a:gd name="connsiteX54" fmla="*/ 197963 w 2055043"/>
              <a:gd name="connsiteY54" fmla="*/ 162832 h 2104754"/>
              <a:gd name="connsiteX55" fmla="*/ 254524 w 2055043"/>
              <a:gd name="connsiteY55" fmla="*/ 143979 h 2104754"/>
              <a:gd name="connsiteX56" fmla="*/ 367645 w 2055043"/>
              <a:gd name="connsiteY56" fmla="*/ 115698 h 2104754"/>
              <a:gd name="connsiteX57" fmla="*/ 424206 w 2055043"/>
              <a:gd name="connsiteY57" fmla="*/ 87418 h 2104754"/>
              <a:gd name="connsiteX58" fmla="*/ 461913 w 2055043"/>
              <a:gd name="connsiteY58" fmla="*/ 87418 h 2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55043" h="2104754">
                <a:moveTo>
                  <a:pt x="461913" y="87418"/>
                </a:moveTo>
                <a:lnTo>
                  <a:pt x="461913" y="87418"/>
                </a:lnTo>
                <a:cubicBezTo>
                  <a:pt x="499620" y="65422"/>
                  <a:pt x="534631" y="37959"/>
                  <a:pt x="575035" y="21430"/>
                </a:cubicBezTo>
                <a:cubicBezTo>
                  <a:pt x="690764" y="-25914"/>
                  <a:pt x="994725" y="19704"/>
                  <a:pt x="1027522" y="21430"/>
                </a:cubicBezTo>
                <a:cubicBezTo>
                  <a:pt x="1158893" y="47705"/>
                  <a:pt x="1089856" y="37623"/>
                  <a:pt x="1234911" y="49711"/>
                </a:cubicBezTo>
                <a:cubicBezTo>
                  <a:pt x="1300899" y="68565"/>
                  <a:pt x="1367767" y="84570"/>
                  <a:pt x="1432874" y="106272"/>
                </a:cubicBezTo>
                <a:cubicBezTo>
                  <a:pt x="1498480" y="128140"/>
                  <a:pt x="1518794" y="130467"/>
                  <a:pt x="1574276" y="162832"/>
                </a:cubicBezTo>
                <a:cubicBezTo>
                  <a:pt x="1645500" y="204380"/>
                  <a:pt x="1618565" y="192838"/>
                  <a:pt x="1677971" y="247674"/>
                </a:cubicBezTo>
                <a:cubicBezTo>
                  <a:pt x="1756937" y="320565"/>
                  <a:pt x="1752250" y="299909"/>
                  <a:pt x="1809946" y="389076"/>
                </a:cubicBezTo>
                <a:cubicBezTo>
                  <a:pt x="1827521" y="416237"/>
                  <a:pt x="1840435" y="446176"/>
                  <a:pt x="1857080" y="473917"/>
                </a:cubicBezTo>
                <a:cubicBezTo>
                  <a:pt x="1879503" y="511288"/>
                  <a:pt x="1903708" y="538891"/>
                  <a:pt x="1923068" y="577612"/>
                </a:cubicBezTo>
                <a:cubicBezTo>
                  <a:pt x="1933770" y="599016"/>
                  <a:pt x="1939291" y="622928"/>
                  <a:pt x="1951349" y="643599"/>
                </a:cubicBezTo>
                <a:cubicBezTo>
                  <a:pt x="2043491" y="801555"/>
                  <a:pt x="1934166" y="562654"/>
                  <a:pt x="2017336" y="756721"/>
                </a:cubicBezTo>
                <a:cubicBezTo>
                  <a:pt x="2028255" y="811316"/>
                  <a:pt x="2038456" y="859685"/>
                  <a:pt x="2045617" y="916977"/>
                </a:cubicBezTo>
                <a:lnTo>
                  <a:pt x="2055043" y="992391"/>
                </a:lnTo>
                <a:cubicBezTo>
                  <a:pt x="2045616" y="1077232"/>
                  <a:pt x="2039551" y="1162515"/>
                  <a:pt x="2026763" y="1246915"/>
                </a:cubicBezTo>
                <a:cubicBezTo>
                  <a:pt x="2023812" y="1266392"/>
                  <a:pt x="1997193" y="1330268"/>
                  <a:pt x="1989056" y="1350610"/>
                </a:cubicBezTo>
                <a:cubicBezTo>
                  <a:pt x="1985914" y="1369463"/>
                  <a:pt x="1982332" y="1388249"/>
                  <a:pt x="1979629" y="1407170"/>
                </a:cubicBezTo>
                <a:cubicBezTo>
                  <a:pt x="1976046" y="1432249"/>
                  <a:pt x="1974871" y="1457685"/>
                  <a:pt x="1970202" y="1482585"/>
                </a:cubicBezTo>
                <a:cubicBezTo>
                  <a:pt x="1965427" y="1508053"/>
                  <a:pt x="1959973" y="1533565"/>
                  <a:pt x="1951349" y="1557999"/>
                </a:cubicBezTo>
                <a:cubicBezTo>
                  <a:pt x="1935376" y="1603256"/>
                  <a:pt x="1917936" y="1645467"/>
                  <a:pt x="1885361" y="1680548"/>
                </a:cubicBezTo>
                <a:cubicBezTo>
                  <a:pt x="1855123" y="1713112"/>
                  <a:pt x="1830840" y="1754943"/>
                  <a:pt x="1791093" y="1774816"/>
                </a:cubicBezTo>
                <a:cubicBezTo>
                  <a:pt x="1765955" y="1787385"/>
                  <a:pt x="1740247" y="1798874"/>
                  <a:pt x="1715678" y="1812523"/>
                </a:cubicBezTo>
                <a:cubicBezTo>
                  <a:pt x="1590152" y="1882259"/>
                  <a:pt x="1665087" y="1862844"/>
                  <a:pt x="1555423" y="1878511"/>
                </a:cubicBezTo>
                <a:cubicBezTo>
                  <a:pt x="1493956" y="1924611"/>
                  <a:pt x="1466232" y="1936883"/>
                  <a:pt x="1423448" y="2001059"/>
                </a:cubicBezTo>
                <a:cubicBezTo>
                  <a:pt x="1414062" y="2015139"/>
                  <a:pt x="1415737" y="2035458"/>
                  <a:pt x="1404594" y="2048193"/>
                </a:cubicBezTo>
                <a:cubicBezTo>
                  <a:pt x="1392529" y="2061982"/>
                  <a:pt x="1374561" y="2069897"/>
                  <a:pt x="1357460" y="2076474"/>
                </a:cubicBezTo>
                <a:cubicBezTo>
                  <a:pt x="1298376" y="2099199"/>
                  <a:pt x="1240877" y="2099070"/>
                  <a:pt x="1178351" y="2104754"/>
                </a:cubicBezTo>
                <a:cubicBezTo>
                  <a:pt x="1115017" y="2101738"/>
                  <a:pt x="975816" y="2099278"/>
                  <a:pt x="895546" y="2085900"/>
                </a:cubicBezTo>
                <a:cubicBezTo>
                  <a:pt x="866970" y="2081137"/>
                  <a:pt x="838905" y="2073682"/>
                  <a:pt x="810705" y="2067047"/>
                </a:cubicBezTo>
                <a:cubicBezTo>
                  <a:pt x="744830" y="2051547"/>
                  <a:pt x="686091" y="2036454"/>
                  <a:pt x="622169" y="2010486"/>
                </a:cubicBezTo>
                <a:cubicBezTo>
                  <a:pt x="558321" y="1984548"/>
                  <a:pt x="433633" y="1925645"/>
                  <a:pt x="433633" y="1925645"/>
                </a:cubicBezTo>
                <a:cubicBezTo>
                  <a:pt x="411637" y="1903649"/>
                  <a:pt x="391263" y="1879901"/>
                  <a:pt x="367645" y="1859657"/>
                </a:cubicBezTo>
                <a:cubicBezTo>
                  <a:pt x="345649" y="1840803"/>
                  <a:pt x="322143" y="1823581"/>
                  <a:pt x="301658" y="1803096"/>
                </a:cubicBezTo>
                <a:cubicBezTo>
                  <a:pt x="287431" y="1788869"/>
                  <a:pt x="278906" y="1769422"/>
                  <a:pt x="263951" y="1755962"/>
                </a:cubicBezTo>
                <a:cubicBezTo>
                  <a:pt x="247109" y="1740804"/>
                  <a:pt x="224156" y="1733497"/>
                  <a:pt x="207390" y="1718255"/>
                </a:cubicBezTo>
                <a:cubicBezTo>
                  <a:pt x="154782" y="1670429"/>
                  <a:pt x="161342" y="1653896"/>
                  <a:pt x="122549" y="1595707"/>
                </a:cubicBezTo>
                <a:cubicBezTo>
                  <a:pt x="111388" y="1578966"/>
                  <a:pt x="97410" y="1564284"/>
                  <a:pt x="84841" y="1548573"/>
                </a:cubicBezTo>
                <a:cubicBezTo>
                  <a:pt x="80851" y="1536601"/>
                  <a:pt x="65396" y="1492642"/>
                  <a:pt x="65988" y="1482585"/>
                </a:cubicBezTo>
                <a:cubicBezTo>
                  <a:pt x="68415" y="1441326"/>
                  <a:pt x="72310" y="1399421"/>
                  <a:pt x="84841" y="1360036"/>
                </a:cubicBezTo>
                <a:cubicBezTo>
                  <a:pt x="94650" y="1329207"/>
                  <a:pt x="117507" y="1304131"/>
                  <a:pt x="131975" y="1275195"/>
                </a:cubicBezTo>
                <a:cubicBezTo>
                  <a:pt x="142677" y="1253791"/>
                  <a:pt x="150829" y="1231204"/>
                  <a:pt x="160256" y="1209208"/>
                </a:cubicBezTo>
                <a:cubicBezTo>
                  <a:pt x="150829" y="1171501"/>
                  <a:pt x="145622" y="1132479"/>
                  <a:pt x="131975" y="1096086"/>
                </a:cubicBezTo>
                <a:cubicBezTo>
                  <a:pt x="117172" y="1056612"/>
                  <a:pt x="86997" y="1023500"/>
                  <a:pt x="75415" y="982964"/>
                </a:cubicBezTo>
                <a:cubicBezTo>
                  <a:pt x="69130" y="960968"/>
                  <a:pt x="62109" y="939170"/>
                  <a:pt x="56561" y="916977"/>
                </a:cubicBezTo>
                <a:cubicBezTo>
                  <a:pt x="52675" y="901433"/>
                  <a:pt x="51350" y="885301"/>
                  <a:pt x="47134" y="869843"/>
                </a:cubicBezTo>
                <a:cubicBezTo>
                  <a:pt x="41905" y="850670"/>
                  <a:pt x="34565" y="832136"/>
                  <a:pt x="28280" y="813282"/>
                </a:cubicBezTo>
                <a:cubicBezTo>
                  <a:pt x="25138" y="794428"/>
                  <a:pt x="22273" y="775526"/>
                  <a:pt x="18854" y="756721"/>
                </a:cubicBezTo>
                <a:cubicBezTo>
                  <a:pt x="-7513" y="611700"/>
                  <a:pt x="27797" y="819805"/>
                  <a:pt x="0" y="653026"/>
                </a:cubicBezTo>
                <a:cubicBezTo>
                  <a:pt x="9427" y="568185"/>
                  <a:pt x="17692" y="483206"/>
                  <a:pt x="28280" y="398502"/>
                </a:cubicBezTo>
                <a:cubicBezTo>
                  <a:pt x="30267" y="382603"/>
                  <a:pt x="34231" y="367009"/>
                  <a:pt x="37707" y="351368"/>
                </a:cubicBezTo>
                <a:cubicBezTo>
                  <a:pt x="40518" y="338721"/>
                  <a:pt x="42585" y="325792"/>
                  <a:pt x="47134" y="313661"/>
                </a:cubicBezTo>
                <a:cubicBezTo>
                  <a:pt x="58043" y="284570"/>
                  <a:pt x="81468" y="248824"/>
                  <a:pt x="103695" y="228820"/>
                </a:cubicBezTo>
                <a:cubicBezTo>
                  <a:pt x="120537" y="213662"/>
                  <a:pt x="141693" y="204107"/>
                  <a:pt x="160256" y="191113"/>
                </a:cubicBezTo>
                <a:cubicBezTo>
                  <a:pt x="173127" y="182103"/>
                  <a:pt x="183910" y="169858"/>
                  <a:pt x="197963" y="162832"/>
                </a:cubicBezTo>
                <a:cubicBezTo>
                  <a:pt x="215738" y="153944"/>
                  <a:pt x="235529" y="149823"/>
                  <a:pt x="254524" y="143979"/>
                </a:cubicBezTo>
                <a:cubicBezTo>
                  <a:pt x="319312" y="124044"/>
                  <a:pt x="309709" y="127285"/>
                  <a:pt x="367645" y="115698"/>
                </a:cubicBezTo>
                <a:cubicBezTo>
                  <a:pt x="386499" y="106271"/>
                  <a:pt x="405780" y="97655"/>
                  <a:pt x="424206" y="87418"/>
                </a:cubicBezTo>
                <a:cubicBezTo>
                  <a:pt x="526630" y="30517"/>
                  <a:pt x="455629" y="87418"/>
                  <a:pt x="461913" y="87418"/>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Calibri" panose="020F0502020204030204" pitchFamily="34" charset="0"/>
                <a:cs typeface="Calibri" panose="020F0502020204030204" pitchFamily="34" charset="0"/>
              </a:rPr>
              <a:t>Основні принципи електронного врядування</a:t>
            </a:r>
          </a:p>
        </p:txBody>
      </p:sp>
      <p:sp>
        <p:nvSpPr>
          <p:cNvPr id="7" name="Дуга 6">
            <a:extLst>
              <a:ext uri="{FF2B5EF4-FFF2-40B4-BE49-F238E27FC236}">
                <a16:creationId xmlns:a16="http://schemas.microsoft.com/office/drawing/2014/main" xmlns="" id="{027862CF-6782-4E40-A888-F3A1EA048550}"/>
              </a:ext>
            </a:extLst>
          </p:cNvPr>
          <p:cNvSpPr/>
          <p:nvPr/>
        </p:nvSpPr>
        <p:spPr>
          <a:xfrm>
            <a:off x="3937262" y="2753768"/>
            <a:ext cx="848412" cy="6027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8" name="Дуга 7">
            <a:extLst>
              <a:ext uri="{FF2B5EF4-FFF2-40B4-BE49-F238E27FC236}">
                <a16:creationId xmlns:a16="http://schemas.microsoft.com/office/drawing/2014/main" xmlns="" id="{E23F5B76-EC9A-4D5C-92C6-66CCFA2B446D}"/>
              </a:ext>
            </a:extLst>
          </p:cNvPr>
          <p:cNvSpPr/>
          <p:nvPr/>
        </p:nvSpPr>
        <p:spPr>
          <a:xfrm flipH="1">
            <a:off x="6000463" y="2697207"/>
            <a:ext cx="191073" cy="3358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9" name="Дуга 8">
            <a:extLst>
              <a:ext uri="{FF2B5EF4-FFF2-40B4-BE49-F238E27FC236}">
                <a16:creationId xmlns:a16="http://schemas.microsoft.com/office/drawing/2014/main" xmlns="" id="{6A9DE843-1288-4912-B4C1-6941BE722CEC}"/>
              </a:ext>
            </a:extLst>
          </p:cNvPr>
          <p:cNvSpPr/>
          <p:nvPr/>
        </p:nvSpPr>
        <p:spPr>
          <a:xfrm rot="5948922">
            <a:off x="7040653" y="3012001"/>
            <a:ext cx="842788" cy="12115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0" name="Дуга 9">
            <a:extLst>
              <a:ext uri="{FF2B5EF4-FFF2-40B4-BE49-F238E27FC236}">
                <a16:creationId xmlns:a16="http://schemas.microsoft.com/office/drawing/2014/main" xmlns="" id="{375BC668-8229-49CB-AA1B-B110E141DB69}"/>
              </a:ext>
            </a:extLst>
          </p:cNvPr>
          <p:cNvSpPr/>
          <p:nvPr/>
        </p:nvSpPr>
        <p:spPr>
          <a:xfrm rot="17326834">
            <a:off x="3745642" y="4319967"/>
            <a:ext cx="1451949" cy="116473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1" name="Дуга 10">
            <a:extLst>
              <a:ext uri="{FF2B5EF4-FFF2-40B4-BE49-F238E27FC236}">
                <a16:creationId xmlns:a16="http://schemas.microsoft.com/office/drawing/2014/main" xmlns="" id="{2769434E-9A45-4E37-B0D0-E027D1DD6545}"/>
              </a:ext>
            </a:extLst>
          </p:cNvPr>
          <p:cNvSpPr/>
          <p:nvPr/>
        </p:nvSpPr>
        <p:spPr>
          <a:xfrm rot="10469299">
            <a:off x="7225767" y="4312903"/>
            <a:ext cx="930717" cy="81389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2" name="Полілінія: фігура 11">
            <a:extLst>
              <a:ext uri="{FF2B5EF4-FFF2-40B4-BE49-F238E27FC236}">
                <a16:creationId xmlns:a16="http://schemas.microsoft.com/office/drawing/2014/main" xmlns="" id="{E3AC2849-3772-46CA-9ADA-938A834E2E1B}"/>
              </a:ext>
            </a:extLst>
          </p:cNvPr>
          <p:cNvSpPr/>
          <p:nvPr/>
        </p:nvSpPr>
        <p:spPr>
          <a:xfrm>
            <a:off x="2733773" y="4692111"/>
            <a:ext cx="1632577" cy="1423295"/>
          </a:xfrm>
          <a:custGeom>
            <a:avLst/>
            <a:gdLst>
              <a:gd name="connsiteX0" fmla="*/ 876692 w 1632577"/>
              <a:gd name="connsiteY0" fmla="*/ 12765 h 1423295"/>
              <a:gd name="connsiteX1" fmla="*/ 876692 w 1632577"/>
              <a:gd name="connsiteY1" fmla="*/ 12765 h 1423295"/>
              <a:gd name="connsiteX2" fmla="*/ 424206 w 1632577"/>
              <a:gd name="connsiteY2" fmla="*/ 41045 h 1423295"/>
              <a:gd name="connsiteX3" fmla="*/ 320511 w 1632577"/>
              <a:gd name="connsiteY3" fmla="*/ 50472 h 1423295"/>
              <a:gd name="connsiteX4" fmla="*/ 207389 w 1632577"/>
              <a:gd name="connsiteY4" fmla="*/ 135313 h 1423295"/>
              <a:gd name="connsiteX5" fmla="*/ 28280 w 1632577"/>
              <a:gd name="connsiteY5" fmla="*/ 455824 h 1423295"/>
              <a:gd name="connsiteX6" fmla="*/ 0 w 1632577"/>
              <a:gd name="connsiteY6" fmla="*/ 531239 h 1423295"/>
              <a:gd name="connsiteX7" fmla="*/ 18853 w 1632577"/>
              <a:gd name="connsiteY7" fmla="*/ 823470 h 1423295"/>
              <a:gd name="connsiteX8" fmla="*/ 37707 w 1632577"/>
              <a:gd name="connsiteY8" fmla="*/ 880031 h 1423295"/>
              <a:gd name="connsiteX9" fmla="*/ 122548 w 1632577"/>
              <a:gd name="connsiteY9" fmla="*/ 1021433 h 1423295"/>
              <a:gd name="connsiteX10" fmla="*/ 169682 w 1632577"/>
              <a:gd name="connsiteY10" fmla="*/ 1068567 h 1423295"/>
              <a:gd name="connsiteX11" fmla="*/ 329938 w 1632577"/>
              <a:gd name="connsiteY11" fmla="*/ 1238249 h 1423295"/>
              <a:gd name="connsiteX12" fmla="*/ 433633 w 1632577"/>
              <a:gd name="connsiteY12" fmla="*/ 1294810 h 1423295"/>
              <a:gd name="connsiteX13" fmla="*/ 641022 w 1632577"/>
              <a:gd name="connsiteY13" fmla="*/ 1351371 h 1423295"/>
              <a:gd name="connsiteX14" fmla="*/ 763571 w 1632577"/>
              <a:gd name="connsiteY14" fmla="*/ 1389078 h 1423295"/>
              <a:gd name="connsiteX15" fmla="*/ 867266 w 1632577"/>
              <a:gd name="connsiteY15" fmla="*/ 1417358 h 1423295"/>
              <a:gd name="connsiteX16" fmla="*/ 1300899 w 1632577"/>
              <a:gd name="connsiteY16" fmla="*/ 1379651 h 1423295"/>
              <a:gd name="connsiteX17" fmla="*/ 1376313 w 1632577"/>
              <a:gd name="connsiteY17" fmla="*/ 1323090 h 1423295"/>
              <a:gd name="connsiteX18" fmla="*/ 1442301 w 1632577"/>
              <a:gd name="connsiteY18" fmla="*/ 1238249 h 1423295"/>
              <a:gd name="connsiteX19" fmla="*/ 1489435 w 1632577"/>
              <a:gd name="connsiteY19" fmla="*/ 1134554 h 1423295"/>
              <a:gd name="connsiteX20" fmla="*/ 1498862 w 1632577"/>
              <a:gd name="connsiteY20" fmla="*/ 1049713 h 1423295"/>
              <a:gd name="connsiteX21" fmla="*/ 1545996 w 1632577"/>
              <a:gd name="connsiteY21" fmla="*/ 870604 h 1423295"/>
              <a:gd name="connsiteX22" fmla="*/ 1555422 w 1632577"/>
              <a:gd name="connsiteY22" fmla="*/ 710348 h 1423295"/>
              <a:gd name="connsiteX23" fmla="*/ 1574276 w 1632577"/>
              <a:gd name="connsiteY23" fmla="*/ 559519 h 1423295"/>
              <a:gd name="connsiteX24" fmla="*/ 1611983 w 1632577"/>
              <a:gd name="connsiteY24" fmla="*/ 408690 h 1423295"/>
              <a:gd name="connsiteX25" fmla="*/ 1611983 w 1632577"/>
              <a:gd name="connsiteY25" fmla="*/ 229581 h 1423295"/>
              <a:gd name="connsiteX26" fmla="*/ 1517715 w 1632577"/>
              <a:gd name="connsiteY26" fmla="*/ 163594 h 1423295"/>
              <a:gd name="connsiteX27" fmla="*/ 1348033 w 1632577"/>
              <a:gd name="connsiteY27" fmla="*/ 97606 h 1423295"/>
              <a:gd name="connsiteX28" fmla="*/ 1310325 w 1632577"/>
              <a:gd name="connsiteY28" fmla="*/ 78752 h 1423295"/>
              <a:gd name="connsiteX29" fmla="*/ 1253765 w 1632577"/>
              <a:gd name="connsiteY29" fmla="*/ 69326 h 1423295"/>
              <a:gd name="connsiteX30" fmla="*/ 1206631 w 1632577"/>
              <a:gd name="connsiteY30" fmla="*/ 59899 h 1423295"/>
              <a:gd name="connsiteX31" fmla="*/ 1131216 w 1632577"/>
              <a:gd name="connsiteY31" fmla="*/ 50472 h 1423295"/>
              <a:gd name="connsiteX32" fmla="*/ 1084082 w 1632577"/>
              <a:gd name="connsiteY32" fmla="*/ 41045 h 1423295"/>
              <a:gd name="connsiteX33" fmla="*/ 1027521 w 1632577"/>
              <a:gd name="connsiteY33" fmla="*/ 31618 h 1423295"/>
              <a:gd name="connsiteX34" fmla="*/ 989814 w 1632577"/>
              <a:gd name="connsiteY34" fmla="*/ 22191 h 1423295"/>
              <a:gd name="connsiteX35" fmla="*/ 961534 w 1632577"/>
              <a:gd name="connsiteY35" fmla="*/ 12765 h 1423295"/>
              <a:gd name="connsiteX36" fmla="*/ 904973 w 1632577"/>
              <a:gd name="connsiteY36" fmla="*/ 3338 h 1423295"/>
              <a:gd name="connsiteX37" fmla="*/ 876692 w 1632577"/>
              <a:gd name="connsiteY37" fmla="*/ 12765 h 142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32577" h="1423295">
                <a:moveTo>
                  <a:pt x="876692" y="12765"/>
                </a:moveTo>
                <a:lnTo>
                  <a:pt x="876692" y="12765"/>
                </a:lnTo>
                <a:lnTo>
                  <a:pt x="424206" y="41045"/>
                </a:lnTo>
                <a:cubicBezTo>
                  <a:pt x="389578" y="43393"/>
                  <a:pt x="352340" y="36633"/>
                  <a:pt x="320511" y="50472"/>
                </a:cubicBezTo>
                <a:cubicBezTo>
                  <a:pt x="277286" y="69266"/>
                  <a:pt x="245096" y="107033"/>
                  <a:pt x="207389" y="135313"/>
                </a:cubicBezTo>
                <a:cubicBezTo>
                  <a:pt x="137262" y="253989"/>
                  <a:pt x="81969" y="336515"/>
                  <a:pt x="28280" y="455824"/>
                </a:cubicBezTo>
                <a:cubicBezTo>
                  <a:pt x="17263" y="480307"/>
                  <a:pt x="9427" y="506101"/>
                  <a:pt x="0" y="531239"/>
                </a:cubicBezTo>
                <a:cubicBezTo>
                  <a:pt x="6284" y="628649"/>
                  <a:pt x="8361" y="726423"/>
                  <a:pt x="18853" y="823470"/>
                </a:cubicBezTo>
                <a:cubicBezTo>
                  <a:pt x="20989" y="843228"/>
                  <a:pt x="30063" y="861686"/>
                  <a:pt x="37707" y="880031"/>
                </a:cubicBezTo>
                <a:cubicBezTo>
                  <a:pt x="57225" y="926874"/>
                  <a:pt x="92934" y="983742"/>
                  <a:pt x="122548" y="1021433"/>
                </a:cubicBezTo>
                <a:cubicBezTo>
                  <a:pt x="136275" y="1038904"/>
                  <a:pt x="154736" y="1052126"/>
                  <a:pt x="169682" y="1068567"/>
                </a:cubicBezTo>
                <a:cubicBezTo>
                  <a:pt x="216392" y="1119948"/>
                  <a:pt x="274562" y="1208044"/>
                  <a:pt x="329938" y="1238249"/>
                </a:cubicBezTo>
                <a:cubicBezTo>
                  <a:pt x="364503" y="1257103"/>
                  <a:pt x="397526" y="1279111"/>
                  <a:pt x="433633" y="1294810"/>
                </a:cubicBezTo>
                <a:cubicBezTo>
                  <a:pt x="551272" y="1345958"/>
                  <a:pt x="528646" y="1322056"/>
                  <a:pt x="641022" y="1351371"/>
                </a:cubicBezTo>
                <a:cubicBezTo>
                  <a:pt x="682378" y="1362159"/>
                  <a:pt x="722541" y="1377111"/>
                  <a:pt x="763571" y="1389078"/>
                </a:cubicBezTo>
                <a:cubicBezTo>
                  <a:pt x="797965" y="1399110"/>
                  <a:pt x="832701" y="1407931"/>
                  <a:pt x="867266" y="1417358"/>
                </a:cubicBezTo>
                <a:cubicBezTo>
                  <a:pt x="960992" y="1414892"/>
                  <a:pt x="1179124" y="1448150"/>
                  <a:pt x="1300899" y="1379651"/>
                </a:cubicBezTo>
                <a:cubicBezTo>
                  <a:pt x="1328286" y="1364246"/>
                  <a:pt x="1354094" y="1345309"/>
                  <a:pt x="1376313" y="1323090"/>
                </a:cubicBezTo>
                <a:cubicBezTo>
                  <a:pt x="1401647" y="1297756"/>
                  <a:pt x="1423868" y="1268971"/>
                  <a:pt x="1442301" y="1238249"/>
                </a:cubicBezTo>
                <a:cubicBezTo>
                  <a:pt x="1461836" y="1205692"/>
                  <a:pt x="1473724" y="1169119"/>
                  <a:pt x="1489435" y="1134554"/>
                </a:cubicBezTo>
                <a:cubicBezTo>
                  <a:pt x="1492577" y="1106274"/>
                  <a:pt x="1492900" y="1077536"/>
                  <a:pt x="1498862" y="1049713"/>
                </a:cubicBezTo>
                <a:cubicBezTo>
                  <a:pt x="1511797" y="989348"/>
                  <a:pt x="1545996" y="870604"/>
                  <a:pt x="1545996" y="870604"/>
                </a:cubicBezTo>
                <a:cubicBezTo>
                  <a:pt x="1549138" y="817185"/>
                  <a:pt x="1551318" y="763701"/>
                  <a:pt x="1555422" y="710348"/>
                </a:cubicBezTo>
                <a:cubicBezTo>
                  <a:pt x="1558451" y="670966"/>
                  <a:pt x="1567737" y="600933"/>
                  <a:pt x="1574276" y="559519"/>
                </a:cubicBezTo>
                <a:cubicBezTo>
                  <a:pt x="1593812" y="435793"/>
                  <a:pt x="1576634" y="479393"/>
                  <a:pt x="1611983" y="408690"/>
                </a:cubicBezTo>
                <a:cubicBezTo>
                  <a:pt x="1624355" y="353017"/>
                  <a:pt x="1651378" y="285390"/>
                  <a:pt x="1611983" y="229581"/>
                </a:cubicBezTo>
                <a:cubicBezTo>
                  <a:pt x="1589864" y="198245"/>
                  <a:pt x="1552022" y="180747"/>
                  <a:pt x="1517715" y="163594"/>
                </a:cubicBezTo>
                <a:cubicBezTo>
                  <a:pt x="1463435" y="136454"/>
                  <a:pt x="1402313" y="124746"/>
                  <a:pt x="1348033" y="97606"/>
                </a:cubicBezTo>
                <a:cubicBezTo>
                  <a:pt x="1335464" y="91321"/>
                  <a:pt x="1323785" y="82790"/>
                  <a:pt x="1310325" y="78752"/>
                </a:cubicBezTo>
                <a:cubicBezTo>
                  <a:pt x="1292018" y="73260"/>
                  <a:pt x="1272570" y="72745"/>
                  <a:pt x="1253765" y="69326"/>
                </a:cubicBezTo>
                <a:cubicBezTo>
                  <a:pt x="1238001" y="66460"/>
                  <a:pt x="1222467" y="62335"/>
                  <a:pt x="1206631" y="59899"/>
                </a:cubicBezTo>
                <a:cubicBezTo>
                  <a:pt x="1181592" y="56047"/>
                  <a:pt x="1156255" y="54324"/>
                  <a:pt x="1131216" y="50472"/>
                </a:cubicBezTo>
                <a:cubicBezTo>
                  <a:pt x="1115380" y="48036"/>
                  <a:pt x="1099846" y="43911"/>
                  <a:pt x="1084082" y="41045"/>
                </a:cubicBezTo>
                <a:cubicBezTo>
                  <a:pt x="1065277" y="37626"/>
                  <a:pt x="1046264" y="35367"/>
                  <a:pt x="1027521" y="31618"/>
                </a:cubicBezTo>
                <a:cubicBezTo>
                  <a:pt x="1014817" y="29077"/>
                  <a:pt x="1002271" y="25750"/>
                  <a:pt x="989814" y="22191"/>
                </a:cubicBezTo>
                <a:cubicBezTo>
                  <a:pt x="980260" y="19461"/>
                  <a:pt x="971234" y="14920"/>
                  <a:pt x="961534" y="12765"/>
                </a:cubicBezTo>
                <a:cubicBezTo>
                  <a:pt x="942875" y="8619"/>
                  <a:pt x="923716" y="7087"/>
                  <a:pt x="904973" y="3338"/>
                </a:cubicBezTo>
                <a:cubicBezTo>
                  <a:pt x="892269" y="797"/>
                  <a:pt x="867266" y="-6089"/>
                  <a:pt x="876692" y="12765"/>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Прозорість і відкритість влади</a:t>
            </a:r>
            <a:endParaRPr lang="uk-UA" sz="1600" dirty="0">
              <a:solidFill>
                <a:schemeClr val="tx1"/>
              </a:solidFill>
              <a:latin typeface="Calibri" panose="020F0502020204030204" pitchFamily="34" charset="0"/>
              <a:cs typeface="Calibri" panose="020F0502020204030204" pitchFamily="34" charset="0"/>
            </a:endParaRPr>
          </a:p>
        </p:txBody>
      </p:sp>
      <p:sp>
        <p:nvSpPr>
          <p:cNvPr id="13" name="Полілінія: фігура 12">
            <a:extLst>
              <a:ext uri="{FF2B5EF4-FFF2-40B4-BE49-F238E27FC236}">
                <a16:creationId xmlns:a16="http://schemas.microsoft.com/office/drawing/2014/main" xmlns="" id="{61892651-2380-4B99-83DB-2F2F6A32949C}"/>
              </a:ext>
            </a:extLst>
          </p:cNvPr>
          <p:cNvSpPr/>
          <p:nvPr/>
        </p:nvSpPr>
        <p:spPr>
          <a:xfrm>
            <a:off x="5452002" y="1147633"/>
            <a:ext cx="1709059" cy="1470582"/>
          </a:xfrm>
          <a:custGeom>
            <a:avLst/>
            <a:gdLst>
              <a:gd name="connsiteX0" fmla="*/ 622170 w 1709059"/>
              <a:gd name="connsiteY0" fmla="*/ 28281 h 1470582"/>
              <a:gd name="connsiteX1" fmla="*/ 622170 w 1709059"/>
              <a:gd name="connsiteY1" fmla="*/ 28281 h 1470582"/>
              <a:gd name="connsiteX2" fmla="*/ 320512 w 1709059"/>
              <a:gd name="connsiteY2" fmla="*/ 226243 h 1470582"/>
              <a:gd name="connsiteX3" fmla="*/ 56562 w 1709059"/>
              <a:gd name="connsiteY3" fmla="*/ 461914 h 1470582"/>
              <a:gd name="connsiteX4" fmla="*/ 9428 w 1709059"/>
              <a:gd name="connsiteY4" fmla="*/ 546755 h 1470582"/>
              <a:gd name="connsiteX5" fmla="*/ 18854 w 1709059"/>
              <a:gd name="connsiteY5" fmla="*/ 744718 h 1470582"/>
              <a:gd name="connsiteX6" fmla="*/ 122549 w 1709059"/>
              <a:gd name="connsiteY6" fmla="*/ 914400 h 1470582"/>
              <a:gd name="connsiteX7" fmla="*/ 207390 w 1709059"/>
              <a:gd name="connsiteY7" fmla="*/ 989815 h 1470582"/>
              <a:gd name="connsiteX8" fmla="*/ 282805 w 1709059"/>
              <a:gd name="connsiteY8" fmla="*/ 1065229 h 1470582"/>
              <a:gd name="connsiteX9" fmla="*/ 377073 w 1709059"/>
              <a:gd name="connsiteY9" fmla="*/ 1121790 h 1470582"/>
              <a:gd name="connsiteX10" fmla="*/ 593889 w 1709059"/>
              <a:gd name="connsiteY10" fmla="*/ 1234911 h 1470582"/>
              <a:gd name="connsiteX11" fmla="*/ 707011 w 1709059"/>
              <a:gd name="connsiteY11" fmla="*/ 1291472 h 1470582"/>
              <a:gd name="connsiteX12" fmla="*/ 763572 w 1709059"/>
              <a:gd name="connsiteY12" fmla="*/ 1319753 h 1470582"/>
              <a:gd name="connsiteX13" fmla="*/ 886120 w 1709059"/>
              <a:gd name="connsiteY13" fmla="*/ 1357460 h 1470582"/>
              <a:gd name="connsiteX14" fmla="*/ 1008669 w 1709059"/>
              <a:gd name="connsiteY14" fmla="*/ 1423448 h 1470582"/>
              <a:gd name="connsiteX15" fmla="*/ 1178351 w 1709059"/>
              <a:gd name="connsiteY15" fmla="*/ 1470582 h 1470582"/>
              <a:gd name="connsiteX16" fmla="*/ 1319753 w 1709059"/>
              <a:gd name="connsiteY16" fmla="*/ 1432874 h 1470582"/>
              <a:gd name="connsiteX17" fmla="*/ 1555423 w 1709059"/>
              <a:gd name="connsiteY17" fmla="*/ 1244338 h 1470582"/>
              <a:gd name="connsiteX18" fmla="*/ 1630838 w 1709059"/>
              <a:gd name="connsiteY18" fmla="*/ 1074656 h 1470582"/>
              <a:gd name="connsiteX19" fmla="*/ 1696825 w 1709059"/>
              <a:gd name="connsiteY19" fmla="*/ 933254 h 1470582"/>
              <a:gd name="connsiteX20" fmla="*/ 1696825 w 1709059"/>
              <a:gd name="connsiteY20" fmla="*/ 678730 h 1470582"/>
              <a:gd name="connsiteX21" fmla="*/ 1668545 w 1709059"/>
              <a:gd name="connsiteY21" fmla="*/ 584462 h 1470582"/>
              <a:gd name="connsiteX22" fmla="*/ 1640265 w 1709059"/>
              <a:gd name="connsiteY22" fmla="*/ 499621 h 1470582"/>
              <a:gd name="connsiteX23" fmla="*/ 1593131 w 1709059"/>
              <a:gd name="connsiteY23" fmla="*/ 433633 h 1470582"/>
              <a:gd name="connsiteX24" fmla="*/ 1423448 w 1709059"/>
              <a:gd name="connsiteY24" fmla="*/ 263951 h 1470582"/>
              <a:gd name="connsiteX25" fmla="*/ 1366887 w 1709059"/>
              <a:gd name="connsiteY25" fmla="*/ 197963 h 1470582"/>
              <a:gd name="connsiteX26" fmla="*/ 1206632 w 1709059"/>
              <a:gd name="connsiteY26" fmla="*/ 56561 h 1470582"/>
              <a:gd name="connsiteX27" fmla="*/ 1140644 w 1709059"/>
              <a:gd name="connsiteY27" fmla="*/ 28281 h 1470582"/>
              <a:gd name="connsiteX28" fmla="*/ 1084083 w 1709059"/>
              <a:gd name="connsiteY28" fmla="*/ 9427 h 1470582"/>
              <a:gd name="connsiteX29" fmla="*/ 942681 w 1709059"/>
              <a:gd name="connsiteY29" fmla="*/ 0 h 1470582"/>
              <a:gd name="connsiteX30" fmla="*/ 735291 w 1709059"/>
              <a:gd name="connsiteY30" fmla="*/ 9427 h 1470582"/>
              <a:gd name="connsiteX31" fmla="*/ 622170 w 1709059"/>
              <a:gd name="connsiteY31" fmla="*/ 28281 h 14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9059" h="1470582">
                <a:moveTo>
                  <a:pt x="622170" y="28281"/>
                </a:moveTo>
                <a:lnTo>
                  <a:pt x="622170" y="28281"/>
                </a:lnTo>
                <a:cubicBezTo>
                  <a:pt x="521617" y="94268"/>
                  <a:pt x="414911" y="151718"/>
                  <a:pt x="320512" y="226243"/>
                </a:cubicBezTo>
                <a:cubicBezTo>
                  <a:pt x="214062" y="310282"/>
                  <a:pt x="133466" y="357544"/>
                  <a:pt x="56562" y="461914"/>
                </a:cubicBezTo>
                <a:cubicBezTo>
                  <a:pt x="37371" y="487959"/>
                  <a:pt x="25139" y="518475"/>
                  <a:pt x="9428" y="546755"/>
                </a:cubicBezTo>
                <a:cubicBezTo>
                  <a:pt x="1945" y="629072"/>
                  <a:pt x="-11279" y="665620"/>
                  <a:pt x="18854" y="744718"/>
                </a:cubicBezTo>
                <a:cubicBezTo>
                  <a:pt x="31370" y="777572"/>
                  <a:pt x="91656" y="881300"/>
                  <a:pt x="122549" y="914400"/>
                </a:cubicBezTo>
                <a:cubicBezTo>
                  <a:pt x="148366" y="942062"/>
                  <a:pt x="179836" y="963882"/>
                  <a:pt x="207390" y="989815"/>
                </a:cubicBezTo>
                <a:cubicBezTo>
                  <a:pt x="233278" y="1014180"/>
                  <a:pt x="254743" y="1043403"/>
                  <a:pt x="282805" y="1065229"/>
                </a:cubicBezTo>
                <a:cubicBezTo>
                  <a:pt x="311731" y="1087727"/>
                  <a:pt x="344903" y="1104243"/>
                  <a:pt x="377073" y="1121790"/>
                </a:cubicBezTo>
                <a:cubicBezTo>
                  <a:pt x="448637" y="1160825"/>
                  <a:pt x="521397" y="1197629"/>
                  <a:pt x="593889" y="1234911"/>
                </a:cubicBezTo>
                <a:cubicBezTo>
                  <a:pt x="631380" y="1254192"/>
                  <a:pt x="669304" y="1272618"/>
                  <a:pt x="707011" y="1291472"/>
                </a:cubicBezTo>
                <a:cubicBezTo>
                  <a:pt x="725865" y="1300899"/>
                  <a:pt x="743425" y="1313554"/>
                  <a:pt x="763572" y="1319753"/>
                </a:cubicBezTo>
                <a:cubicBezTo>
                  <a:pt x="804421" y="1332322"/>
                  <a:pt x="846759" y="1340807"/>
                  <a:pt x="886120" y="1357460"/>
                </a:cubicBezTo>
                <a:cubicBezTo>
                  <a:pt x="928848" y="1375537"/>
                  <a:pt x="965402" y="1406700"/>
                  <a:pt x="1008669" y="1423448"/>
                </a:cubicBezTo>
                <a:cubicBezTo>
                  <a:pt x="1063413" y="1444639"/>
                  <a:pt x="1178351" y="1470582"/>
                  <a:pt x="1178351" y="1470582"/>
                </a:cubicBezTo>
                <a:cubicBezTo>
                  <a:pt x="1225485" y="1458013"/>
                  <a:pt x="1274577" y="1451279"/>
                  <a:pt x="1319753" y="1432874"/>
                </a:cubicBezTo>
                <a:cubicBezTo>
                  <a:pt x="1434381" y="1386174"/>
                  <a:pt x="1466051" y="1333711"/>
                  <a:pt x="1555423" y="1244338"/>
                </a:cubicBezTo>
                <a:cubicBezTo>
                  <a:pt x="1580561" y="1187777"/>
                  <a:pt x="1607851" y="1132125"/>
                  <a:pt x="1630838" y="1074656"/>
                </a:cubicBezTo>
                <a:cubicBezTo>
                  <a:pt x="1675350" y="963376"/>
                  <a:pt x="1651133" y="1009408"/>
                  <a:pt x="1696825" y="933254"/>
                </a:cubicBezTo>
                <a:cubicBezTo>
                  <a:pt x="1710155" y="826614"/>
                  <a:pt x="1715873" y="816826"/>
                  <a:pt x="1696825" y="678730"/>
                </a:cubicBezTo>
                <a:cubicBezTo>
                  <a:pt x="1692342" y="646231"/>
                  <a:pt x="1678424" y="615745"/>
                  <a:pt x="1668545" y="584462"/>
                </a:cubicBezTo>
                <a:cubicBezTo>
                  <a:pt x="1659568" y="556036"/>
                  <a:pt x="1653596" y="526284"/>
                  <a:pt x="1640265" y="499621"/>
                </a:cubicBezTo>
                <a:cubicBezTo>
                  <a:pt x="1628176" y="475444"/>
                  <a:pt x="1610017" y="454741"/>
                  <a:pt x="1593131" y="433633"/>
                </a:cubicBezTo>
                <a:cubicBezTo>
                  <a:pt x="1504459" y="322793"/>
                  <a:pt x="1540563" y="381066"/>
                  <a:pt x="1423448" y="263951"/>
                </a:cubicBezTo>
                <a:cubicBezTo>
                  <a:pt x="1402963" y="243466"/>
                  <a:pt x="1386742" y="219059"/>
                  <a:pt x="1366887" y="197963"/>
                </a:cubicBezTo>
                <a:cubicBezTo>
                  <a:pt x="1316791" y="144736"/>
                  <a:pt x="1270285" y="92934"/>
                  <a:pt x="1206632" y="56561"/>
                </a:cubicBezTo>
                <a:cubicBezTo>
                  <a:pt x="1185854" y="44688"/>
                  <a:pt x="1162980" y="36872"/>
                  <a:pt x="1140644" y="28281"/>
                </a:cubicBezTo>
                <a:cubicBezTo>
                  <a:pt x="1122095" y="21147"/>
                  <a:pt x="1103757" y="12238"/>
                  <a:pt x="1084083" y="9427"/>
                </a:cubicBezTo>
                <a:cubicBezTo>
                  <a:pt x="1037319" y="2746"/>
                  <a:pt x="989815" y="3142"/>
                  <a:pt x="942681" y="0"/>
                </a:cubicBezTo>
                <a:cubicBezTo>
                  <a:pt x="873551" y="3142"/>
                  <a:pt x="804149" y="2541"/>
                  <a:pt x="735291" y="9427"/>
                </a:cubicBezTo>
                <a:cubicBezTo>
                  <a:pt x="523892" y="30567"/>
                  <a:pt x="641023" y="25139"/>
                  <a:pt x="622170" y="28281"/>
                </a:cubicBezTo>
                <a:close/>
              </a:path>
            </a:pathLst>
          </a:cu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Єдині технічні стандарти</a:t>
            </a:r>
            <a:endParaRPr lang="uk-UA" sz="1600" dirty="0">
              <a:solidFill>
                <a:schemeClr val="tx1"/>
              </a:solidFill>
              <a:latin typeface="Calibri" panose="020F0502020204030204" pitchFamily="34" charset="0"/>
              <a:cs typeface="Calibri" panose="020F0502020204030204" pitchFamily="34" charset="0"/>
            </a:endParaRPr>
          </a:p>
        </p:txBody>
      </p:sp>
      <p:sp>
        <p:nvSpPr>
          <p:cNvPr id="14" name="Полілінія: фігура 13">
            <a:extLst>
              <a:ext uri="{FF2B5EF4-FFF2-40B4-BE49-F238E27FC236}">
                <a16:creationId xmlns:a16="http://schemas.microsoft.com/office/drawing/2014/main" xmlns="" id="{9ACC1DD1-F203-4E97-A807-1C0192EE0DA6}"/>
              </a:ext>
            </a:extLst>
          </p:cNvPr>
          <p:cNvSpPr/>
          <p:nvPr/>
        </p:nvSpPr>
        <p:spPr>
          <a:xfrm>
            <a:off x="8091778" y="2108112"/>
            <a:ext cx="1765565" cy="1622465"/>
          </a:xfrm>
          <a:custGeom>
            <a:avLst/>
            <a:gdLst>
              <a:gd name="connsiteX0" fmla="*/ 1131217 w 1765565"/>
              <a:gd name="connsiteY0" fmla="*/ 48188 h 1622465"/>
              <a:gd name="connsiteX1" fmla="*/ 1131217 w 1765565"/>
              <a:gd name="connsiteY1" fmla="*/ 48188 h 1622465"/>
              <a:gd name="connsiteX2" fmla="*/ 1027522 w 1765565"/>
              <a:gd name="connsiteY2" fmla="*/ 1054 h 1622465"/>
              <a:gd name="connsiteX3" fmla="*/ 697584 w 1765565"/>
              <a:gd name="connsiteY3" fmla="*/ 48188 h 1622465"/>
              <a:gd name="connsiteX4" fmla="*/ 480767 w 1765565"/>
              <a:gd name="connsiteY4" fmla="*/ 133030 h 1622465"/>
              <a:gd name="connsiteX5" fmla="*/ 301658 w 1765565"/>
              <a:gd name="connsiteY5" fmla="*/ 321566 h 1622465"/>
              <a:gd name="connsiteX6" fmla="*/ 235671 w 1765565"/>
              <a:gd name="connsiteY6" fmla="*/ 434687 h 1622465"/>
              <a:gd name="connsiteX7" fmla="*/ 150829 w 1765565"/>
              <a:gd name="connsiteY7" fmla="*/ 708065 h 1622465"/>
              <a:gd name="connsiteX8" fmla="*/ 84842 w 1765565"/>
              <a:gd name="connsiteY8" fmla="*/ 868320 h 1622465"/>
              <a:gd name="connsiteX9" fmla="*/ 75415 w 1765565"/>
              <a:gd name="connsiteY9" fmla="*/ 906027 h 1622465"/>
              <a:gd name="connsiteX10" fmla="*/ 47134 w 1765565"/>
              <a:gd name="connsiteY10" fmla="*/ 943735 h 1622465"/>
              <a:gd name="connsiteX11" fmla="*/ 0 w 1765565"/>
              <a:gd name="connsiteY11" fmla="*/ 1028576 h 1622465"/>
              <a:gd name="connsiteX12" fmla="*/ 75415 w 1765565"/>
              <a:gd name="connsiteY12" fmla="*/ 1254819 h 1622465"/>
              <a:gd name="connsiteX13" fmla="*/ 197963 w 1765565"/>
              <a:gd name="connsiteY13" fmla="*/ 1377368 h 1622465"/>
              <a:gd name="connsiteX14" fmla="*/ 301658 w 1765565"/>
              <a:gd name="connsiteY14" fmla="*/ 1433929 h 1622465"/>
              <a:gd name="connsiteX15" fmla="*/ 499621 w 1765565"/>
              <a:gd name="connsiteY15" fmla="*/ 1481063 h 1622465"/>
              <a:gd name="connsiteX16" fmla="*/ 603316 w 1765565"/>
              <a:gd name="connsiteY16" fmla="*/ 1490489 h 1622465"/>
              <a:gd name="connsiteX17" fmla="*/ 1008669 w 1765565"/>
              <a:gd name="connsiteY17" fmla="*/ 1499916 h 1622465"/>
              <a:gd name="connsiteX18" fmla="*/ 1102937 w 1765565"/>
              <a:gd name="connsiteY18" fmla="*/ 1528197 h 1622465"/>
              <a:gd name="connsiteX19" fmla="*/ 1253765 w 1765565"/>
              <a:gd name="connsiteY19" fmla="*/ 1603611 h 1622465"/>
              <a:gd name="connsiteX20" fmla="*/ 1319753 w 1765565"/>
              <a:gd name="connsiteY20" fmla="*/ 1622465 h 1622465"/>
              <a:gd name="connsiteX21" fmla="*/ 1395167 w 1765565"/>
              <a:gd name="connsiteY21" fmla="*/ 1613038 h 1622465"/>
              <a:gd name="connsiteX22" fmla="*/ 1545996 w 1765565"/>
              <a:gd name="connsiteY22" fmla="*/ 1471636 h 1622465"/>
              <a:gd name="connsiteX23" fmla="*/ 1640264 w 1765565"/>
              <a:gd name="connsiteY23" fmla="*/ 1301953 h 1622465"/>
              <a:gd name="connsiteX24" fmla="*/ 1649691 w 1765565"/>
              <a:gd name="connsiteY24" fmla="*/ 1235966 h 1622465"/>
              <a:gd name="connsiteX25" fmla="*/ 1668545 w 1765565"/>
              <a:gd name="connsiteY25" fmla="*/ 1160551 h 1622465"/>
              <a:gd name="connsiteX26" fmla="*/ 1687398 w 1765565"/>
              <a:gd name="connsiteY26" fmla="*/ 1075710 h 1622465"/>
              <a:gd name="connsiteX27" fmla="*/ 1696825 w 1765565"/>
              <a:gd name="connsiteY27" fmla="*/ 594943 h 1622465"/>
              <a:gd name="connsiteX28" fmla="*/ 1715679 w 1765565"/>
              <a:gd name="connsiteY28" fmla="*/ 519529 h 1622465"/>
              <a:gd name="connsiteX29" fmla="*/ 1753386 w 1765565"/>
              <a:gd name="connsiteY29" fmla="*/ 462968 h 1622465"/>
              <a:gd name="connsiteX30" fmla="*/ 1753386 w 1765565"/>
              <a:gd name="connsiteY30" fmla="*/ 312139 h 1622465"/>
              <a:gd name="connsiteX31" fmla="*/ 1668545 w 1765565"/>
              <a:gd name="connsiteY31" fmla="*/ 236724 h 1622465"/>
              <a:gd name="connsiteX32" fmla="*/ 1564850 w 1765565"/>
              <a:gd name="connsiteY32" fmla="*/ 170737 h 1622465"/>
              <a:gd name="connsiteX33" fmla="*/ 1357460 w 1765565"/>
              <a:gd name="connsiteY33" fmla="*/ 114176 h 1622465"/>
              <a:gd name="connsiteX34" fmla="*/ 1291473 w 1765565"/>
              <a:gd name="connsiteY34" fmla="*/ 104749 h 1622465"/>
              <a:gd name="connsiteX35" fmla="*/ 1197205 w 1765565"/>
              <a:gd name="connsiteY35" fmla="*/ 76469 h 1622465"/>
              <a:gd name="connsiteX36" fmla="*/ 1140644 w 1765565"/>
              <a:gd name="connsiteY36" fmla="*/ 48188 h 1622465"/>
              <a:gd name="connsiteX37" fmla="*/ 1131217 w 1765565"/>
              <a:gd name="connsiteY37" fmla="*/ 48188 h 162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565" h="1622465">
                <a:moveTo>
                  <a:pt x="1131217" y="48188"/>
                </a:moveTo>
                <a:lnTo>
                  <a:pt x="1131217" y="48188"/>
                </a:lnTo>
                <a:cubicBezTo>
                  <a:pt x="1096652" y="32477"/>
                  <a:pt x="1065343" y="4391"/>
                  <a:pt x="1027522" y="1054"/>
                </a:cubicBezTo>
                <a:cubicBezTo>
                  <a:pt x="955915" y="-5264"/>
                  <a:pt x="782539" y="17604"/>
                  <a:pt x="697584" y="48188"/>
                </a:cubicBezTo>
                <a:cubicBezTo>
                  <a:pt x="287424" y="195845"/>
                  <a:pt x="806133" y="35419"/>
                  <a:pt x="480767" y="133030"/>
                </a:cubicBezTo>
                <a:cubicBezTo>
                  <a:pt x="396590" y="206684"/>
                  <a:pt x="376452" y="217685"/>
                  <a:pt x="301658" y="321566"/>
                </a:cubicBezTo>
                <a:cubicBezTo>
                  <a:pt x="276151" y="356992"/>
                  <a:pt x="257667" y="396980"/>
                  <a:pt x="235671" y="434687"/>
                </a:cubicBezTo>
                <a:cubicBezTo>
                  <a:pt x="209174" y="553920"/>
                  <a:pt x="210755" y="562529"/>
                  <a:pt x="150829" y="708065"/>
                </a:cubicBezTo>
                <a:cubicBezTo>
                  <a:pt x="128833" y="761483"/>
                  <a:pt x="98854" y="812275"/>
                  <a:pt x="84842" y="868320"/>
                </a:cubicBezTo>
                <a:cubicBezTo>
                  <a:pt x="81700" y="880889"/>
                  <a:pt x="81209" y="894439"/>
                  <a:pt x="75415" y="906027"/>
                </a:cubicBezTo>
                <a:cubicBezTo>
                  <a:pt x="68388" y="920080"/>
                  <a:pt x="56266" y="930950"/>
                  <a:pt x="47134" y="943735"/>
                </a:cubicBezTo>
                <a:cubicBezTo>
                  <a:pt x="21681" y="979370"/>
                  <a:pt x="23873" y="980830"/>
                  <a:pt x="0" y="1028576"/>
                </a:cubicBezTo>
                <a:cubicBezTo>
                  <a:pt x="18610" y="1121626"/>
                  <a:pt x="15716" y="1181854"/>
                  <a:pt x="75415" y="1254819"/>
                </a:cubicBezTo>
                <a:cubicBezTo>
                  <a:pt x="111997" y="1299531"/>
                  <a:pt x="152669" y="1341510"/>
                  <a:pt x="197963" y="1377368"/>
                </a:cubicBezTo>
                <a:cubicBezTo>
                  <a:pt x="228833" y="1401807"/>
                  <a:pt x="265753" y="1417772"/>
                  <a:pt x="301658" y="1433929"/>
                </a:cubicBezTo>
                <a:cubicBezTo>
                  <a:pt x="365947" y="1462859"/>
                  <a:pt x="429956" y="1471976"/>
                  <a:pt x="499621" y="1481063"/>
                </a:cubicBezTo>
                <a:cubicBezTo>
                  <a:pt x="534037" y="1485552"/>
                  <a:pt x="568632" y="1489204"/>
                  <a:pt x="603316" y="1490489"/>
                </a:cubicBezTo>
                <a:cubicBezTo>
                  <a:pt x="738378" y="1495491"/>
                  <a:pt x="873551" y="1496774"/>
                  <a:pt x="1008669" y="1499916"/>
                </a:cubicBezTo>
                <a:cubicBezTo>
                  <a:pt x="1040092" y="1509343"/>
                  <a:pt x="1072153" y="1516856"/>
                  <a:pt x="1102937" y="1528197"/>
                </a:cubicBezTo>
                <a:cubicBezTo>
                  <a:pt x="1343855" y="1616957"/>
                  <a:pt x="1052095" y="1517180"/>
                  <a:pt x="1253765" y="1603611"/>
                </a:cubicBezTo>
                <a:cubicBezTo>
                  <a:pt x="1274792" y="1612622"/>
                  <a:pt x="1297757" y="1616180"/>
                  <a:pt x="1319753" y="1622465"/>
                </a:cubicBezTo>
                <a:cubicBezTo>
                  <a:pt x="1344891" y="1619323"/>
                  <a:pt x="1371446" y="1621933"/>
                  <a:pt x="1395167" y="1613038"/>
                </a:cubicBezTo>
                <a:cubicBezTo>
                  <a:pt x="1469276" y="1585247"/>
                  <a:pt x="1500158" y="1533844"/>
                  <a:pt x="1545996" y="1471636"/>
                </a:cubicBezTo>
                <a:cubicBezTo>
                  <a:pt x="1607929" y="1387585"/>
                  <a:pt x="1599493" y="1393689"/>
                  <a:pt x="1640264" y="1301953"/>
                </a:cubicBezTo>
                <a:cubicBezTo>
                  <a:pt x="1643406" y="1279957"/>
                  <a:pt x="1645333" y="1257753"/>
                  <a:pt x="1649691" y="1235966"/>
                </a:cubicBezTo>
                <a:cubicBezTo>
                  <a:pt x="1654773" y="1210557"/>
                  <a:pt x="1662610" y="1185774"/>
                  <a:pt x="1668545" y="1160551"/>
                </a:cubicBezTo>
                <a:cubicBezTo>
                  <a:pt x="1675180" y="1132351"/>
                  <a:pt x="1681114" y="1103990"/>
                  <a:pt x="1687398" y="1075710"/>
                </a:cubicBezTo>
                <a:cubicBezTo>
                  <a:pt x="1690540" y="915454"/>
                  <a:pt x="1688685" y="755023"/>
                  <a:pt x="1696825" y="594943"/>
                </a:cubicBezTo>
                <a:cubicBezTo>
                  <a:pt x="1698141" y="569065"/>
                  <a:pt x="1705472" y="543346"/>
                  <a:pt x="1715679" y="519529"/>
                </a:cubicBezTo>
                <a:cubicBezTo>
                  <a:pt x="1724605" y="498702"/>
                  <a:pt x="1740817" y="481822"/>
                  <a:pt x="1753386" y="462968"/>
                </a:cubicBezTo>
                <a:cubicBezTo>
                  <a:pt x="1760796" y="418507"/>
                  <a:pt x="1776625" y="353969"/>
                  <a:pt x="1753386" y="312139"/>
                </a:cubicBezTo>
                <a:cubicBezTo>
                  <a:pt x="1735010" y="279063"/>
                  <a:pt x="1698815" y="259427"/>
                  <a:pt x="1668545" y="236724"/>
                </a:cubicBezTo>
                <a:cubicBezTo>
                  <a:pt x="1635769" y="212142"/>
                  <a:pt x="1601811" y="188414"/>
                  <a:pt x="1564850" y="170737"/>
                </a:cubicBezTo>
                <a:cubicBezTo>
                  <a:pt x="1503137" y="141223"/>
                  <a:pt x="1424746" y="126050"/>
                  <a:pt x="1357460" y="114176"/>
                </a:cubicBezTo>
                <a:cubicBezTo>
                  <a:pt x="1335579" y="110315"/>
                  <a:pt x="1313334" y="108724"/>
                  <a:pt x="1291473" y="104749"/>
                </a:cubicBezTo>
                <a:cubicBezTo>
                  <a:pt x="1266959" y="100292"/>
                  <a:pt x="1216246" y="84403"/>
                  <a:pt x="1197205" y="76469"/>
                </a:cubicBezTo>
                <a:cubicBezTo>
                  <a:pt x="1177747" y="68362"/>
                  <a:pt x="1159071" y="58425"/>
                  <a:pt x="1140644" y="48188"/>
                </a:cubicBezTo>
                <a:cubicBezTo>
                  <a:pt x="1130740" y="42686"/>
                  <a:pt x="1132788" y="48188"/>
                  <a:pt x="1131217" y="48188"/>
                </a:cubicBezTo>
                <a:close/>
              </a:path>
            </a:pathLst>
          </a:cu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Орієнтованість на інтереси і потреби споживачів послуг</a:t>
            </a:r>
            <a:endParaRPr lang="uk-UA" sz="1600" dirty="0">
              <a:solidFill>
                <a:schemeClr val="tx1"/>
              </a:solidFill>
              <a:latin typeface="Calibri" panose="020F0502020204030204" pitchFamily="34" charset="0"/>
              <a:cs typeface="Calibri" panose="020F0502020204030204" pitchFamily="34" charset="0"/>
            </a:endParaRPr>
          </a:p>
        </p:txBody>
      </p:sp>
      <p:sp>
        <p:nvSpPr>
          <p:cNvPr id="15" name="Полілінія: фігура 14">
            <a:extLst>
              <a:ext uri="{FF2B5EF4-FFF2-40B4-BE49-F238E27FC236}">
                <a16:creationId xmlns:a16="http://schemas.microsoft.com/office/drawing/2014/main" xmlns="" id="{719D7238-33C6-4C90-9981-FB7E05FA93A2}"/>
              </a:ext>
            </a:extLst>
          </p:cNvPr>
          <p:cNvSpPr/>
          <p:nvPr/>
        </p:nvSpPr>
        <p:spPr>
          <a:xfrm>
            <a:off x="2401083" y="1599593"/>
            <a:ext cx="1913641" cy="1621410"/>
          </a:xfrm>
          <a:custGeom>
            <a:avLst/>
            <a:gdLst>
              <a:gd name="connsiteX0" fmla="*/ 1131216 w 1913641"/>
              <a:gd name="connsiteY0" fmla="*/ 84841 h 1621410"/>
              <a:gd name="connsiteX1" fmla="*/ 1131216 w 1913641"/>
              <a:gd name="connsiteY1" fmla="*/ 84841 h 1621410"/>
              <a:gd name="connsiteX2" fmla="*/ 989814 w 1913641"/>
              <a:gd name="connsiteY2" fmla="*/ 28280 h 1621410"/>
              <a:gd name="connsiteX3" fmla="*/ 791851 w 1913641"/>
              <a:gd name="connsiteY3" fmla="*/ 0 h 1621410"/>
              <a:gd name="connsiteX4" fmla="*/ 320511 w 1913641"/>
              <a:gd name="connsiteY4" fmla="*/ 179109 h 1621410"/>
              <a:gd name="connsiteX5" fmla="*/ 113121 w 1913641"/>
              <a:gd name="connsiteY5" fmla="*/ 358218 h 1621410"/>
              <a:gd name="connsiteX6" fmla="*/ 28280 w 1913641"/>
              <a:gd name="connsiteY6" fmla="*/ 593889 h 1621410"/>
              <a:gd name="connsiteX7" fmla="*/ 0 w 1913641"/>
              <a:gd name="connsiteY7" fmla="*/ 707010 h 1621410"/>
              <a:gd name="connsiteX8" fmla="*/ 9426 w 1913641"/>
              <a:gd name="connsiteY8" fmla="*/ 1027522 h 1621410"/>
              <a:gd name="connsiteX9" fmla="*/ 18853 w 1913641"/>
              <a:gd name="connsiteY9" fmla="*/ 1084082 h 1621410"/>
              <a:gd name="connsiteX10" fmla="*/ 56560 w 1913641"/>
              <a:gd name="connsiteY10" fmla="*/ 1178350 h 1621410"/>
              <a:gd name="connsiteX11" fmla="*/ 169682 w 1913641"/>
              <a:gd name="connsiteY11" fmla="*/ 1300899 h 1621410"/>
              <a:gd name="connsiteX12" fmla="*/ 509047 w 1913641"/>
              <a:gd name="connsiteY12" fmla="*/ 1395167 h 1621410"/>
              <a:gd name="connsiteX13" fmla="*/ 650449 w 1913641"/>
              <a:gd name="connsiteY13" fmla="*/ 1414021 h 1621410"/>
              <a:gd name="connsiteX14" fmla="*/ 867266 w 1913641"/>
              <a:gd name="connsiteY14" fmla="*/ 1470581 h 1621410"/>
              <a:gd name="connsiteX15" fmla="*/ 980387 w 1913641"/>
              <a:gd name="connsiteY15" fmla="*/ 1508289 h 1621410"/>
              <a:gd name="connsiteX16" fmla="*/ 1074655 w 1913641"/>
              <a:gd name="connsiteY16" fmla="*/ 1517715 h 1621410"/>
              <a:gd name="connsiteX17" fmla="*/ 1206631 w 1913641"/>
              <a:gd name="connsiteY17" fmla="*/ 1555423 h 1621410"/>
              <a:gd name="connsiteX18" fmla="*/ 1272618 w 1913641"/>
              <a:gd name="connsiteY18" fmla="*/ 1583703 h 1621410"/>
              <a:gd name="connsiteX19" fmla="*/ 1310325 w 1913641"/>
              <a:gd name="connsiteY19" fmla="*/ 1602557 h 1621410"/>
              <a:gd name="connsiteX20" fmla="*/ 1385740 w 1913641"/>
              <a:gd name="connsiteY20" fmla="*/ 1621410 h 1621410"/>
              <a:gd name="connsiteX21" fmla="*/ 1545996 w 1913641"/>
              <a:gd name="connsiteY21" fmla="*/ 1564849 h 1621410"/>
              <a:gd name="connsiteX22" fmla="*/ 1706251 w 1913641"/>
              <a:gd name="connsiteY22" fmla="*/ 1366886 h 1621410"/>
              <a:gd name="connsiteX23" fmla="*/ 1781666 w 1913641"/>
              <a:gd name="connsiteY23" fmla="*/ 1272618 h 1621410"/>
              <a:gd name="connsiteX24" fmla="*/ 1819373 w 1913641"/>
              <a:gd name="connsiteY24" fmla="*/ 1197204 h 1621410"/>
              <a:gd name="connsiteX25" fmla="*/ 1866507 w 1913641"/>
              <a:gd name="connsiteY25" fmla="*/ 1046375 h 1621410"/>
              <a:gd name="connsiteX26" fmla="*/ 1894787 w 1913641"/>
              <a:gd name="connsiteY26" fmla="*/ 857839 h 1621410"/>
              <a:gd name="connsiteX27" fmla="*/ 1913641 w 1913641"/>
              <a:gd name="connsiteY27" fmla="*/ 622169 h 1621410"/>
              <a:gd name="connsiteX28" fmla="*/ 1875934 w 1913641"/>
              <a:gd name="connsiteY28" fmla="*/ 405352 h 1621410"/>
              <a:gd name="connsiteX29" fmla="*/ 1838226 w 1913641"/>
              <a:gd name="connsiteY29" fmla="*/ 348792 h 1621410"/>
              <a:gd name="connsiteX30" fmla="*/ 1800519 w 1913641"/>
              <a:gd name="connsiteY30" fmla="*/ 301658 h 1621410"/>
              <a:gd name="connsiteX31" fmla="*/ 1725105 w 1913641"/>
              <a:gd name="connsiteY31" fmla="*/ 263950 h 1621410"/>
              <a:gd name="connsiteX32" fmla="*/ 1517715 w 1913641"/>
              <a:gd name="connsiteY32" fmla="*/ 226243 h 1621410"/>
              <a:gd name="connsiteX33" fmla="*/ 1432874 w 1913641"/>
              <a:gd name="connsiteY33" fmla="*/ 216816 h 1621410"/>
              <a:gd name="connsiteX34" fmla="*/ 1253765 w 1913641"/>
              <a:gd name="connsiteY34" fmla="*/ 197963 h 1621410"/>
              <a:gd name="connsiteX35" fmla="*/ 1216057 w 1913641"/>
              <a:gd name="connsiteY35" fmla="*/ 179109 h 1621410"/>
              <a:gd name="connsiteX36" fmla="*/ 1187777 w 1913641"/>
              <a:gd name="connsiteY36" fmla="*/ 150829 h 1621410"/>
              <a:gd name="connsiteX37" fmla="*/ 1159497 w 1913641"/>
              <a:gd name="connsiteY37" fmla="*/ 131975 h 1621410"/>
              <a:gd name="connsiteX38" fmla="*/ 1131216 w 1913641"/>
              <a:gd name="connsiteY38" fmla="*/ 84841 h 162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13641" h="1621410">
                <a:moveTo>
                  <a:pt x="1131216" y="84841"/>
                </a:moveTo>
                <a:lnTo>
                  <a:pt x="1131216" y="84841"/>
                </a:lnTo>
                <a:cubicBezTo>
                  <a:pt x="1084082" y="65987"/>
                  <a:pt x="1038487" y="42702"/>
                  <a:pt x="989814" y="28280"/>
                </a:cubicBezTo>
                <a:cubicBezTo>
                  <a:pt x="947463" y="15732"/>
                  <a:pt x="841116" y="5474"/>
                  <a:pt x="791851" y="0"/>
                </a:cubicBezTo>
                <a:cubicBezTo>
                  <a:pt x="569890" y="47562"/>
                  <a:pt x="615534" y="28319"/>
                  <a:pt x="320511" y="179109"/>
                </a:cubicBezTo>
                <a:cubicBezTo>
                  <a:pt x="275115" y="202312"/>
                  <a:pt x="132701" y="340145"/>
                  <a:pt x="113121" y="358218"/>
                </a:cubicBezTo>
                <a:cubicBezTo>
                  <a:pt x="81077" y="441532"/>
                  <a:pt x="53165" y="508567"/>
                  <a:pt x="28280" y="593889"/>
                </a:cubicBezTo>
                <a:cubicBezTo>
                  <a:pt x="17397" y="631202"/>
                  <a:pt x="9427" y="669303"/>
                  <a:pt x="0" y="707010"/>
                </a:cubicBezTo>
                <a:cubicBezTo>
                  <a:pt x="3142" y="813847"/>
                  <a:pt x="4089" y="920772"/>
                  <a:pt x="9426" y="1027522"/>
                </a:cubicBezTo>
                <a:cubicBezTo>
                  <a:pt x="10380" y="1046612"/>
                  <a:pt x="13152" y="1065839"/>
                  <a:pt x="18853" y="1084082"/>
                </a:cubicBezTo>
                <a:cubicBezTo>
                  <a:pt x="28948" y="1116385"/>
                  <a:pt x="37233" y="1150568"/>
                  <a:pt x="56560" y="1178350"/>
                </a:cubicBezTo>
                <a:cubicBezTo>
                  <a:pt x="88307" y="1223986"/>
                  <a:pt x="119548" y="1276876"/>
                  <a:pt x="169682" y="1300899"/>
                </a:cubicBezTo>
                <a:cubicBezTo>
                  <a:pt x="275560" y="1351632"/>
                  <a:pt x="394763" y="1368277"/>
                  <a:pt x="509047" y="1395167"/>
                </a:cubicBezTo>
                <a:cubicBezTo>
                  <a:pt x="555334" y="1406058"/>
                  <a:pt x="603315" y="1407736"/>
                  <a:pt x="650449" y="1414021"/>
                </a:cubicBezTo>
                <a:cubicBezTo>
                  <a:pt x="722721" y="1432874"/>
                  <a:pt x="796408" y="1446961"/>
                  <a:pt x="867266" y="1470581"/>
                </a:cubicBezTo>
                <a:cubicBezTo>
                  <a:pt x="904973" y="1483150"/>
                  <a:pt x="941629" y="1499480"/>
                  <a:pt x="980387" y="1508289"/>
                </a:cubicBezTo>
                <a:cubicBezTo>
                  <a:pt x="1011181" y="1515288"/>
                  <a:pt x="1043232" y="1514573"/>
                  <a:pt x="1074655" y="1517715"/>
                </a:cubicBezTo>
                <a:cubicBezTo>
                  <a:pt x="1138219" y="1530428"/>
                  <a:pt x="1130407" y="1526839"/>
                  <a:pt x="1206631" y="1555423"/>
                </a:cubicBezTo>
                <a:cubicBezTo>
                  <a:pt x="1229038" y="1563826"/>
                  <a:pt x="1250832" y="1573800"/>
                  <a:pt x="1272618" y="1583703"/>
                </a:cubicBezTo>
                <a:cubicBezTo>
                  <a:pt x="1285411" y="1589518"/>
                  <a:pt x="1296993" y="1598113"/>
                  <a:pt x="1310325" y="1602557"/>
                </a:cubicBezTo>
                <a:cubicBezTo>
                  <a:pt x="1334907" y="1610751"/>
                  <a:pt x="1360602" y="1615126"/>
                  <a:pt x="1385740" y="1621410"/>
                </a:cubicBezTo>
                <a:cubicBezTo>
                  <a:pt x="1439159" y="1602556"/>
                  <a:pt x="1498058" y="1595032"/>
                  <a:pt x="1545996" y="1564849"/>
                </a:cubicBezTo>
                <a:cubicBezTo>
                  <a:pt x="1601105" y="1530151"/>
                  <a:pt x="1666816" y="1419467"/>
                  <a:pt x="1706251" y="1366886"/>
                </a:cubicBezTo>
                <a:cubicBezTo>
                  <a:pt x="1730395" y="1334693"/>
                  <a:pt x="1759344" y="1306100"/>
                  <a:pt x="1781666" y="1272618"/>
                </a:cubicBezTo>
                <a:cubicBezTo>
                  <a:pt x="1797256" y="1249233"/>
                  <a:pt x="1808672" y="1223192"/>
                  <a:pt x="1819373" y="1197204"/>
                </a:cubicBezTo>
                <a:cubicBezTo>
                  <a:pt x="1835944" y="1156959"/>
                  <a:pt x="1854000" y="1090149"/>
                  <a:pt x="1866507" y="1046375"/>
                </a:cubicBezTo>
                <a:cubicBezTo>
                  <a:pt x="1895933" y="810974"/>
                  <a:pt x="1848747" y="1180126"/>
                  <a:pt x="1894787" y="857839"/>
                </a:cubicBezTo>
                <a:cubicBezTo>
                  <a:pt x="1906446" y="776223"/>
                  <a:pt x="1908336" y="707053"/>
                  <a:pt x="1913641" y="622169"/>
                </a:cubicBezTo>
                <a:cubicBezTo>
                  <a:pt x="1901072" y="549897"/>
                  <a:pt x="1895442" y="476068"/>
                  <a:pt x="1875934" y="405352"/>
                </a:cubicBezTo>
                <a:cubicBezTo>
                  <a:pt x="1869908" y="383509"/>
                  <a:pt x="1851554" y="367117"/>
                  <a:pt x="1838226" y="348792"/>
                </a:cubicBezTo>
                <a:cubicBezTo>
                  <a:pt x="1826392" y="332520"/>
                  <a:pt x="1816615" y="313730"/>
                  <a:pt x="1800519" y="301658"/>
                </a:cubicBezTo>
                <a:cubicBezTo>
                  <a:pt x="1778035" y="284795"/>
                  <a:pt x="1752371" y="270766"/>
                  <a:pt x="1725105" y="263950"/>
                </a:cubicBezTo>
                <a:cubicBezTo>
                  <a:pt x="1575396" y="226523"/>
                  <a:pt x="1655493" y="240746"/>
                  <a:pt x="1517715" y="226243"/>
                </a:cubicBezTo>
                <a:lnTo>
                  <a:pt x="1432874" y="216816"/>
                </a:lnTo>
                <a:cubicBezTo>
                  <a:pt x="1263787" y="200713"/>
                  <a:pt x="1377071" y="215579"/>
                  <a:pt x="1253765" y="197963"/>
                </a:cubicBezTo>
                <a:cubicBezTo>
                  <a:pt x="1241196" y="191678"/>
                  <a:pt x="1227492" y="187277"/>
                  <a:pt x="1216057" y="179109"/>
                </a:cubicBezTo>
                <a:cubicBezTo>
                  <a:pt x="1205209" y="171360"/>
                  <a:pt x="1198018" y="159364"/>
                  <a:pt x="1187777" y="150829"/>
                </a:cubicBezTo>
                <a:cubicBezTo>
                  <a:pt x="1179073" y="143576"/>
                  <a:pt x="1168924" y="138260"/>
                  <a:pt x="1159497" y="131975"/>
                </a:cubicBezTo>
                <a:cubicBezTo>
                  <a:pt x="1136199" y="85380"/>
                  <a:pt x="1135930" y="92697"/>
                  <a:pt x="1131216" y="84841"/>
                </a:cubicBezTo>
                <a:close/>
              </a:path>
            </a:pathLst>
          </a:cu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latin typeface="Calibri" panose="020F0502020204030204" pitchFamily="34" charset="0"/>
                <a:cs typeface="Calibri" panose="020F0502020204030204" pitchFamily="34" charset="0"/>
              </a:rPr>
              <a:t>Конфіденційність та інформаційна безпека</a:t>
            </a:r>
            <a:endParaRPr lang="uk-UA" sz="1800" dirty="0">
              <a:solidFill>
                <a:schemeClr val="tx1"/>
              </a:solidFill>
              <a:latin typeface="Calibri" panose="020F0502020204030204" pitchFamily="34" charset="0"/>
              <a:cs typeface="Calibri" panose="020F0502020204030204" pitchFamily="34" charset="0"/>
            </a:endParaRPr>
          </a:p>
        </p:txBody>
      </p:sp>
      <p:sp>
        <p:nvSpPr>
          <p:cNvPr id="16" name="Полілінія: фігура 15">
            <a:extLst>
              <a:ext uri="{FF2B5EF4-FFF2-40B4-BE49-F238E27FC236}">
                <a16:creationId xmlns:a16="http://schemas.microsoft.com/office/drawing/2014/main" xmlns="" id="{CA25B7CE-25DC-4949-9712-DF4254251692}"/>
              </a:ext>
            </a:extLst>
          </p:cNvPr>
          <p:cNvSpPr/>
          <p:nvPr/>
        </p:nvSpPr>
        <p:spPr>
          <a:xfrm>
            <a:off x="7747628" y="4492492"/>
            <a:ext cx="2271860" cy="1924725"/>
          </a:xfrm>
          <a:custGeom>
            <a:avLst/>
            <a:gdLst>
              <a:gd name="connsiteX0" fmla="*/ 1291472 w 2027038"/>
              <a:gd name="connsiteY0" fmla="*/ 12584 h 1822531"/>
              <a:gd name="connsiteX1" fmla="*/ 1291472 w 2027038"/>
              <a:gd name="connsiteY1" fmla="*/ 12584 h 1822531"/>
              <a:gd name="connsiteX2" fmla="*/ 1027522 w 2027038"/>
              <a:gd name="connsiteY2" fmla="*/ 3158 h 1822531"/>
              <a:gd name="connsiteX3" fmla="*/ 631596 w 2027038"/>
              <a:gd name="connsiteY3" fmla="*/ 106852 h 1822531"/>
              <a:gd name="connsiteX4" fmla="*/ 405353 w 2027038"/>
              <a:gd name="connsiteY4" fmla="*/ 323669 h 1822531"/>
              <a:gd name="connsiteX5" fmla="*/ 301658 w 2027038"/>
              <a:gd name="connsiteY5" fmla="*/ 446217 h 1822531"/>
              <a:gd name="connsiteX6" fmla="*/ 188536 w 2027038"/>
              <a:gd name="connsiteY6" fmla="*/ 559339 h 1822531"/>
              <a:gd name="connsiteX7" fmla="*/ 84841 w 2027038"/>
              <a:gd name="connsiteY7" fmla="*/ 795009 h 1822531"/>
              <a:gd name="connsiteX8" fmla="*/ 0 w 2027038"/>
              <a:gd name="connsiteY8" fmla="*/ 1087240 h 1822531"/>
              <a:gd name="connsiteX9" fmla="*/ 65988 w 2027038"/>
              <a:gd name="connsiteY9" fmla="*/ 1379471 h 1822531"/>
              <a:gd name="connsiteX10" fmla="*/ 150829 w 2027038"/>
              <a:gd name="connsiteY10" fmla="*/ 1473739 h 1822531"/>
              <a:gd name="connsiteX11" fmla="*/ 245097 w 2027038"/>
              <a:gd name="connsiteY11" fmla="*/ 1568007 h 1822531"/>
              <a:gd name="connsiteX12" fmla="*/ 537328 w 2027038"/>
              <a:gd name="connsiteY12" fmla="*/ 1652848 h 1822531"/>
              <a:gd name="connsiteX13" fmla="*/ 697584 w 2027038"/>
              <a:gd name="connsiteY13" fmla="*/ 1671702 h 1822531"/>
              <a:gd name="connsiteX14" fmla="*/ 886120 w 2027038"/>
              <a:gd name="connsiteY14" fmla="*/ 1709409 h 1822531"/>
              <a:gd name="connsiteX15" fmla="*/ 1084083 w 2027038"/>
              <a:gd name="connsiteY15" fmla="*/ 1813104 h 1822531"/>
              <a:gd name="connsiteX16" fmla="*/ 1131217 w 2027038"/>
              <a:gd name="connsiteY16" fmla="*/ 1822531 h 1822531"/>
              <a:gd name="connsiteX17" fmla="*/ 1480008 w 2027038"/>
              <a:gd name="connsiteY17" fmla="*/ 1775397 h 1822531"/>
              <a:gd name="connsiteX18" fmla="*/ 1602557 w 2027038"/>
              <a:gd name="connsiteY18" fmla="*/ 1728263 h 1822531"/>
              <a:gd name="connsiteX19" fmla="*/ 1762812 w 2027038"/>
              <a:gd name="connsiteY19" fmla="*/ 1633995 h 1822531"/>
              <a:gd name="connsiteX20" fmla="*/ 1894788 w 2027038"/>
              <a:gd name="connsiteY20" fmla="*/ 1520873 h 1822531"/>
              <a:gd name="connsiteX21" fmla="*/ 1989056 w 2027038"/>
              <a:gd name="connsiteY21" fmla="*/ 1332337 h 1822531"/>
              <a:gd name="connsiteX22" fmla="*/ 2017336 w 2027038"/>
              <a:gd name="connsiteY22" fmla="*/ 1238069 h 1822531"/>
              <a:gd name="connsiteX23" fmla="*/ 1998483 w 2027038"/>
              <a:gd name="connsiteY23" fmla="*/ 955265 h 1822531"/>
              <a:gd name="connsiteX24" fmla="*/ 1875934 w 2027038"/>
              <a:gd name="connsiteY24" fmla="*/ 634753 h 1822531"/>
              <a:gd name="connsiteX25" fmla="*/ 1828800 w 2027038"/>
              <a:gd name="connsiteY25" fmla="*/ 578193 h 1822531"/>
              <a:gd name="connsiteX26" fmla="*/ 1593130 w 2027038"/>
              <a:gd name="connsiteY26" fmla="*/ 314242 h 1822531"/>
              <a:gd name="connsiteX27" fmla="*/ 1564850 w 2027038"/>
              <a:gd name="connsiteY27" fmla="*/ 267108 h 1822531"/>
              <a:gd name="connsiteX28" fmla="*/ 1517716 w 2027038"/>
              <a:gd name="connsiteY28" fmla="*/ 182267 h 1822531"/>
              <a:gd name="connsiteX29" fmla="*/ 1480008 w 2027038"/>
              <a:gd name="connsiteY29" fmla="*/ 125706 h 1822531"/>
              <a:gd name="connsiteX30" fmla="*/ 1442301 w 2027038"/>
              <a:gd name="connsiteY30" fmla="*/ 106852 h 1822531"/>
              <a:gd name="connsiteX31" fmla="*/ 1423448 w 2027038"/>
              <a:gd name="connsiteY31" fmla="*/ 78572 h 1822531"/>
              <a:gd name="connsiteX32" fmla="*/ 1376314 w 2027038"/>
              <a:gd name="connsiteY32" fmla="*/ 59718 h 1822531"/>
              <a:gd name="connsiteX33" fmla="*/ 1291472 w 2027038"/>
              <a:gd name="connsiteY33" fmla="*/ 12584 h 18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7038" h="1822531">
                <a:moveTo>
                  <a:pt x="1291472" y="12584"/>
                </a:moveTo>
                <a:lnTo>
                  <a:pt x="1291472" y="12584"/>
                </a:lnTo>
                <a:cubicBezTo>
                  <a:pt x="1203489" y="9442"/>
                  <a:pt x="1115006" y="-6719"/>
                  <a:pt x="1027522" y="3158"/>
                </a:cubicBezTo>
                <a:cubicBezTo>
                  <a:pt x="842748" y="24020"/>
                  <a:pt x="770181" y="54883"/>
                  <a:pt x="631596" y="106852"/>
                </a:cubicBezTo>
                <a:cubicBezTo>
                  <a:pt x="545315" y="185289"/>
                  <a:pt x="486532" y="235725"/>
                  <a:pt x="405353" y="323669"/>
                </a:cubicBezTo>
                <a:cubicBezTo>
                  <a:pt x="369058" y="362989"/>
                  <a:pt x="337888" y="406837"/>
                  <a:pt x="301658" y="446217"/>
                </a:cubicBezTo>
                <a:cubicBezTo>
                  <a:pt x="265553" y="485461"/>
                  <a:pt x="221636" y="517529"/>
                  <a:pt x="188536" y="559339"/>
                </a:cubicBezTo>
                <a:cubicBezTo>
                  <a:pt x="116319" y="650561"/>
                  <a:pt x="120403" y="688323"/>
                  <a:pt x="84841" y="795009"/>
                </a:cubicBezTo>
                <a:cubicBezTo>
                  <a:pt x="2815" y="1041085"/>
                  <a:pt x="33104" y="905172"/>
                  <a:pt x="0" y="1087240"/>
                </a:cubicBezTo>
                <a:cubicBezTo>
                  <a:pt x="10133" y="1151412"/>
                  <a:pt x="25178" y="1310408"/>
                  <a:pt x="65988" y="1379471"/>
                </a:cubicBezTo>
                <a:cubicBezTo>
                  <a:pt x="87494" y="1415867"/>
                  <a:pt x="121712" y="1443090"/>
                  <a:pt x="150829" y="1473739"/>
                </a:cubicBezTo>
                <a:cubicBezTo>
                  <a:pt x="181436" y="1505957"/>
                  <a:pt x="208936" y="1542178"/>
                  <a:pt x="245097" y="1568007"/>
                </a:cubicBezTo>
                <a:cubicBezTo>
                  <a:pt x="318134" y="1620176"/>
                  <a:pt x="461798" y="1643962"/>
                  <a:pt x="537328" y="1652848"/>
                </a:cubicBezTo>
                <a:cubicBezTo>
                  <a:pt x="590747" y="1659133"/>
                  <a:pt x="644337" y="1664095"/>
                  <a:pt x="697584" y="1671702"/>
                </a:cubicBezTo>
                <a:cubicBezTo>
                  <a:pt x="764893" y="1681318"/>
                  <a:pt x="820492" y="1694825"/>
                  <a:pt x="886120" y="1709409"/>
                </a:cubicBezTo>
                <a:cubicBezTo>
                  <a:pt x="958071" y="1751381"/>
                  <a:pt x="1007488" y="1785749"/>
                  <a:pt x="1084083" y="1813104"/>
                </a:cubicBezTo>
                <a:cubicBezTo>
                  <a:pt x="1099172" y="1818493"/>
                  <a:pt x="1115506" y="1819389"/>
                  <a:pt x="1131217" y="1822531"/>
                </a:cubicBezTo>
                <a:cubicBezTo>
                  <a:pt x="1247481" y="1806820"/>
                  <a:pt x="1364966" y="1798405"/>
                  <a:pt x="1480008" y="1775397"/>
                </a:cubicBezTo>
                <a:cubicBezTo>
                  <a:pt x="1522925" y="1766814"/>
                  <a:pt x="1563411" y="1747836"/>
                  <a:pt x="1602557" y="1728263"/>
                </a:cubicBezTo>
                <a:cubicBezTo>
                  <a:pt x="1657989" y="1700547"/>
                  <a:pt x="1710526" y="1667268"/>
                  <a:pt x="1762812" y="1633995"/>
                </a:cubicBezTo>
                <a:cubicBezTo>
                  <a:pt x="1789804" y="1616818"/>
                  <a:pt x="1888352" y="1526594"/>
                  <a:pt x="1894788" y="1520873"/>
                </a:cubicBezTo>
                <a:cubicBezTo>
                  <a:pt x="1933795" y="1450660"/>
                  <a:pt x="1959713" y="1409364"/>
                  <a:pt x="1989056" y="1332337"/>
                </a:cubicBezTo>
                <a:cubicBezTo>
                  <a:pt x="2000735" y="1301680"/>
                  <a:pt x="2007909" y="1269492"/>
                  <a:pt x="2017336" y="1238069"/>
                </a:cubicBezTo>
                <a:cubicBezTo>
                  <a:pt x="2032820" y="1083232"/>
                  <a:pt x="2031984" y="1169669"/>
                  <a:pt x="1998483" y="955265"/>
                </a:cubicBezTo>
                <a:cubicBezTo>
                  <a:pt x="1978542" y="827644"/>
                  <a:pt x="1973231" y="751508"/>
                  <a:pt x="1875934" y="634753"/>
                </a:cubicBezTo>
                <a:cubicBezTo>
                  <a:pt x="1860223" y="615900"/>
                  <a:pt x="1845725" y="595965"/>
                  <a:pt x="1828800" y="578193"/>
                </a:cubicBezTo>
                <a:cubicBezTo>
                  <a:pt x="1740289" y="485257"/>
                  <a:pt x="1658970" y="423978"/>
                  <a:pt x="1593130" y="314242"/>
                </a:cubicBezTo>
                <a:cubicBezTo>
                  <a:pt x="1583703" y="298531"/>
                  <a:pt x="1573748" y="283125"/>
                  <a:pt x="1564850" y="267108"/>
                </a:cubicBezTo>
                <a:cubicBezTo>
                  <a:pt x="1525492" y="196264"/>
                  <a:pt x="1569276" y="263289"/>
                  <a:pt x="1517716" y="182267"/>
                </a:cubicBezTo>
                <a:cubicBezTo>
                  <a:pt x="1505551" y="163150"/>
                  <a:pt x="1496031" y="141729"/>
                  <a:pt x="1480008" y="125706"/>
                </a:cubicBezTo>
                <a:cubicBezTo>
                  <a:pt x="1470071" y="115769"/>
                  <a:pt x="1454870" y="113137"/>
                  <a:pt x="1442301" y="106852"/>
                </a:cubicBezTo>
                <a:cubicBezTo>
                  <a:pt x="1436017" y="97425"/>
                  <a:pt x="1432667" y="85157"/>
                  <a:pt x="1423448" y="78572"/>
                </a:cubicBezTo>
                <a:cubicBezTo>
                  <a:pt x="1409678" y="68736"/>
                  <a:pt x="1392639" y="64170"/>
                  <a:pt x="1376314" y="59718"/>
                </a:cubicBezTo>
                <a:cubicBezTo>
                  <a:pt x="1336069" y="48742"/>
                  <a:pt x="1305612" y="20440"/>
                  <a:pt x="1291472" y="12584"/>
                </a:cubicBezTo>
                <a:close/>
              </a:path>
            </a:pathLst>
          </a:custGeom>
          <a:solidFill>
            <a:schemeClr val="tx2">
              <a:lumMod val="40000"/>
              <a:lumOff val="6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Підконтрольність та підзвітність органів влади громадянам та суспільству</a:t>
            </a:r>
            <a:endParaRPr lang="uk-UA"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28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440120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Прозорість і відкритість влади</a:t>
            </a:r>
            <a:r>
              <a:rPr lang="uk-UA" sz="2000" dirty="0">
                <a:effectLst/>
                <a:ea typeface="Calibri" panose="020F0502020204030204" pitchFamily="34" charset="0"/>
                <a:cs typeface="Times New Roman" panose="02020603050405020304" pitchFamily="18" charset="0"/>
              </a:rPr>
              <a:t> – принцип, що охоплює три головні елементи:</a:t>
            </a:r>
          </a:p>
          <a:p>
            <a:pPr indent="450215" algn="just">
              <a:spcAft>
                <a:spcPts val="800"/>
              </a:spcAft>
            </a:pPr>
            <a:r>
              <a:rPr lang="uk-UA" sz="2000" dirty="0">
                <a:effectLst/>
                <a:ea typeface="Calibri" panose="020F0502020204030204" pitchFamily="34" charset="0"/>
                <a:cs typeface="Times New Roman" panose="02020603050405020304" pitchFamily="18" charset="0"/>
              </a:rPr>
              <a:t>а) перебування влади під публічним контролем;</a:t>
            </a:r>
          </a:p>
          <a:p>
            <a:pPr indent="450215" algn="just">
              <a:spcAft>
                <a:spcPts val="800"/>
              </a:spcAft>
            </a:pPr>
            <a:r>
              <a:rPr lang="uk-UA" sz="2000" dirty="0">
                <a:effectLst/>
                <a:ea typeface="Calibri" panose="020F0502020204030204" pitchFamily="34" charset="0"/>
                <a:cs typeface="Times New Roman" panose="02020603050405020304" pitchFamily="18" charset="0"/>
              </a:rPr>
              <a:t>б) доступність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в) чутливість влади до нових ідей та вимог, її готовність </a:t>
            </a:r>
            <a:r>
              <a:rPr lang="uk-UA" sz="2000" dirty="0" err="1">
                <a:effectLst/>
                <a:ea typeface="Calibri" panose="020F0502020204030204" pitchFamily="34" charset="0"/>
                <a:cs typeface="Times New Roman" panose="02020603050405020304" pitchFamily="18" charset="0"/>
              </a:rPr>
              <a:t>оперативно</a:t>
            </a:r>
            <a:r>
              <a:rPr lang="uk-UA" sz="2000" dirty="0">
                <a:effectLst/>
                <a:ea typeface="Calibri" panose="020F0502020204030204" pitchFamily="34" charset="0"/>
                <a:cs typeface="Times New Roman" panose="02020603050405020304" pitchFamily="18" charset="0"/>
              </a:rPr>
              <a:t> реагувати на виклики. Принцип </a:t>
            </a:r>
            <a:r>
              <a:rPr lang="uk-UA" sz="2000" i="1" dirty="0">
                <a:effectLst/>
                <a:ea typeface="Calibri" panose="020F0502020204030204" pitchFamily="34" charset="0"/>
                <a:cs typeface="Times New Roman" panose="02020603050405020304" pitchFamily="18" charset="0"/>
              </a:rPr>
              <a:t>відкритості</a:t>
            </a:r>
            <a:r>
              <a:rPr lang="uk-UA" sz="2000" dirty="0">
                <a:effectLst/>
                <a:ea typeface="Calibri" panose="020F0502020204030204" pitchFamily="34" charset="0"/>
                <a:cs typeface="Times New Roman" panose="02020603050405020304" pitchFamily="18" charset="0"/>
              </a:rPr>
              <a:t> передбачає прозорість діяльності апарату державного управління для громадян через право впливу останніх на діяльність органів влади та їх посадових осіб; урахування думки громадськості при прийнятті державно-управлінських рішень; публічний контроль за діяльністю управлінського апарату та інші види контролю за дотриманням конституційно закріплених інтересів суспільства, прав і свобод громадян. </a:t>
            </a:r>
            <a:r>
              <a:rPr lang="uk-UA" sz="2000" i="1" dirty="0">
                <a:effectLst/>
                <a:ea typeface="Calibri" panose="020F0502020204030204" pitchFamily="34" charset="0"/>
                <a:cs typeface="Times New Roman" panose="02020603050405020304" pitchFamily="18" charset="0"/>
              </a:rPr>
              <a:t>Відкрита влада </a:t>
            </a:r>
            <a:r>
              <a:rPr lang="uk-UA" sz="2000" dirty="0">
                <a:effectLst/>
                <a:ea typeface="Calibri" panose="020F0502020204030204" pitchFamily="34" charset="0"/>
                <a:cs typeface="Times New Roman" panose="02020603050405020304" pitchFamily="18" charset="0"/>
              </a:rPr>
              <a:t>– це така влада, де бізнес, організації громадянського суспільства та громадяни можуть: «знати» – одержувати відповідну та зрозумілу інформацію; «отримувати» – користуватися державними послугами та взаємодіяти з урядом; «створювати» – брати участь у процесах прийняття рішень.</a:t>
            </a:r>
          </a:p>
        </p:txBody>
      </p:sp>
    </p:spTree>
    <p:extLst>
      <p:ext uri="{BB962C8B-B14F-4D97-AF65-F5344CB8AC3E}">
        <p14:creationId xmlns:p14="http://schemas.microsoft.com/office/powerpoint/2010/main" val="228802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3580467"/>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Конфіденційність</a:t>
            </a:r>
            <a:r>
              <a:rPr lang="uk-UA" sz="2000" dirty="0">
                <a:effectLst/>
                <a:ea typeface="Calibri" panose="020F0502020204030204" pitchFamily="34" charset="0"/>
                <a:cs typeface="Times New Roman" panose="02020603050405020304" pitchFamily="18" charset="0"/>
              </a:rPr>
              <a:t> є зворотною стороною прозорості та відкритості і стосується специфіки життєдіяльності громадянина, суспільства та держави. В Україні на законодавчому рівні цей принцип реалізовано в окремих законах. У той же час, невирішеними залишаються проблемні питання, насамперед, відсутність чітких критеріїв віднесення інформації до категорії «Для службового користування», недостатня визначеність механізмів щодо персональних даних.</a:t>
            </a:r>
          </a:p>
          <a:p>
            <a:pPr indent="450215" algn="just">
              <a:spcAft>
                <a:spcPts val="800"/>
              </a:spcAft>
            </a:pPr>
            <a:r>
              <a:rPr lang="uk-UA" sz="2000" dirty="0">
                <a:effectLst/>
                <a:ea typeface="Calibri" panose="020F0502020204030204" pitchFamily="34" charset="0"/>
                <a:cs typeface="Times New Roman" panose="02020603050405020304" pitchFamily="18" charset="0"/>
              </a:rPr>
              <a:t>Реалізація принципу </a:t>
            </a:r>
            <a:r>
              <a:rPr lang="uk-UA" sz="2000" b="1" i="1" dirty="0">
                <a:effectLst/>
                <a:ea typeface="Calibri" panose="020F0502020204030204" pitchFamily="34" charset="0"/>
                <a:cs typeface="Times New Roman" panose="02020603050405020304" pitchFamily="18" charset="0"/>
              </a:rPr>
              <a:t>єдиних технічних стандартів</a:t>
            </a:r>
            <a:r>
              <a:rPr lang="uk-UA" sz="2000" dirty="0">
                <a:effectLst/>
                <a:ea typeface="Calibri" panose="020F0502020204030204" pitchFamily="34" charset="0"/>
                <a:cs typeface="Times New Roman" panose="02020603050405020304" pitchFamily="18" charset="0"/>
              </a:rPr>
              <a:t> в електронному урядуванні передбачає розробку та впровадження технічних регламентів, стандартів, єдиних форматів та протоколів, узгоджених з відповідними міжнародними документами, що стосуються стандартизації та уніфікації діяльності органів влади, надання ними адміністративних послуг, формування електронних інформаційних ресурсів, електронного документообігу, електронного цифрового підпису тощо.</a:t>
            </a:r>
          </a:p>
        </p:txBody>
      </p:sp>
    </p:spTree>
    <p:extLst>
      <p:ext uri="{BB962C8B-B14F-4D97-AF65-F5344CB8AC3E}">
        <p14:creationId xmlns:p14="http://schemas.microsoft.com/office/powerpoint/2010/main" val="352360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3477875"/>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Принцип </a:t>
            </a:r>
            <a:r>
              <a:rPr lang="uk-UA" sz="2000" b="1" i="1" dirty="0">
                <a:effectLst/>
                <a:ea typeface="Calibri" panose="020F0502020204030204" pitchFamily="34" charset="0"/>
                <a:cs typeface="Times New Roman" panose="02020603050405020304" pitchFamily="18" charset="0"/>
              </a:rPr>
              <a:t>орієнтованості на інтереси і потреби споживачів</a:t>
            </a:r>
            <a:r>
              <a:rPr lang="uk-UA" sz="2000" dirty="0">
                <a:effectLst/>
                <a:ea typeface="Calibri" panose="020F0502020204030204" pitchFamily="34" charset="0"/>
                <a:cs typeface="Times New Roman" panose="02020603050405020304" pitchFamily="18" charset="0"/>
              </a:rPr>
              <a:t> послуг означає, насамперед, концентрацію зусиль органів публічної влади на наданні якісних та своєчасних адміністративних послуг фізичним та юридичним особам. Цей принцип значною мірою відображає основний зміст, сутність та спрямованість електронного урядування. Відповідно до цього принципу держава на законодавчому рівні повинна чітко визначити перелік адміністративних послуг та алгоритми їх одержання, у тому числі, в дистанційному режимі з використанням ІКТ, максимально стандартизувати та спростити відповідні процедури, забезпечити оперативний та надійний доступ тощо. Крім того, за цим принципом мають бути забезпечені рівні права всіх громадян на доступ до публічної інформації та отримання відповідних послуг, вирішена проблема цифрової нерівності тощо. Повинна бути створена ефективна система моніторингу потреб споживачів послуг та якості їх надання.</a:t>
            </a:r>
          </a:p>
        </p:txBody>
      </p:sp>
    </p:spTree>
    <p:extLst>
      <p:ext uri="{BB962C8B-B14F-4D97-AF65-F5344CB8AC3E}">
        <p14:creationId xmlns:p14="http://schemas.microsoft.com/office/powerpoint/2010/main" val="352851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Мета, цілі та завдання електронного врядування. Принципи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4B86F853-E2B6-492F-BF45-4B313ABB03F3}"/>
              </a:ext>
            </a:extLst>
          </p:cNvPr>
          <p:cNvSpPr txBox="1"/>
          <p:nvPr/>
        </p:nvSpPr>
        <p:spPr>
          <a:xfrm>
            <a:off x="972532" y="1451728"/>
            <a:ext cx="10481035" cy="3272691"/>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Підконтрольність та підзвітність</a:t>
            </a:r>
            <a:r>
              <a:rPr lang="uk-UA" sz="2000" dirty="0">
                <a:effectLst/>
                <a:ea typeface="Calibri" panose="020F0502020204030204" pitchFamily="34" charset="0"/>
                <a:cs typeface="Times New Roman" panose="02020603050405020304" pitchFamily="18" charset="0"/>
              </a:rPr>
              <a:t> органів публічної влади громадянам та бізнесу є ознаками демократичного суспільства та правової держави. Тільки в таких суспільстві та державі повною мірою може бути впроваджено та ефективно застосовуватись електронне урядування, що надає технічні та технологічні можливості здійснювати громадянський контроль за діяльністю органів публічної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Крім названих, державна політика розвитку інформаційного суспільства та електронного урядування повинна базуватись на принципах </a:t>
            </a:r>
            <a:r>
              <a:rPr lang="uk-UA" sz="2000" b="1" i="1" dirty="0">
                <a:effectLst/>
                <a:ea typeface="Calibri" panose="020F0502020204030204" pitchFamily="34" charset="0"/>
                <a:cs typeface="Times New Roman" panose="02020603050405020304" pitchFamily="18" charset="0"/>
              </a:rPr>
              <a:t>співробітництва та партнерства</a:t>
            </a:r>
            <a:r>
              <a:rPr lang="uk-UA" sz="2000" dirty="0">
                <a:effectLst/>
                <a:ea typeface="Calibri" panose="020F0502020204030204" pitchFamily="34" charset="0"/>
                <a:cs typeface="Times New Roman" panose="02020603050405020304" pitchFamily="18" charset="0"/>
              </a:rPr>
              <a:t>, що передбачає контроль дій держави з боку суспільства та бізнесу, виключає застосування командно-адміністративних моделей та директивних механізмів державного управління, нерівноправних взаємовідносин держави з іншими суб’єктами процесу та між собою.</a:t>
            </a:r>
          </a:p>
        </p:txBody>
      </p:sp>
    </p:spTree>
    <p:extLst>
      <p:ext uri="{BB962C8B-B14F-4D97-AF65-F5344CB8AC3E}">
        <p14:creationId xmlns:p14="http://schemas.microsoft.com/office/powerpoint/2010/main" val="348124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193899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Досвід побудови електронного урядування в різних країнах світу прийнято розглядати в контексті трьох основних моделей, що набули практичного втілення в Америці, Європі та Азії:</a:t>
            </a:r>
          </a:p>
          <a:p>
            <a:pPr marL="285750" indent="-285750" algn="just">
              <a:spcAft>
                <a:spcPts val="800"/>
              </a:spcAft>
              <a:buFont typeface="Wingdings" panose="05000000000000000000" pitchFamily="2" charset="2"/>
              <a:buChar char="q"/>
            </a:pPr>
            <a:r>
              <a:rPr lang="uk-UA" sz="2000" dirty="0">
                <a:effectLst/>
                <a:ea typeface="Calibri" panose="020F0502020204030204" pitchFamily="34" charset="0"/>
                <a:cs typeface="Times New Roman" panose="02020603050405020304" pitchFamily="18" charset="0"/>
              </a:rPr>
              <a:t>англо-американської (США, Канада, Велика Британія);</a:t>
            </a:r>
          </a:p>
          <a:p>
            <a:pPr marL="285750" indent="-285750" algn="just">
              <a:spcAft>
                <a:spcPts val="800"/>
              </a:spcAft>
              <a:buFont typeface="Wingdings" panose="05000000000000000000" pitchFamily="2" charset="2"/>
              <a:buChar char="q"/>
            </a:pPr>
            <a:r>
              <a:rPr lang="uk-UA" sz="2000" dirty="0" err="1">
                <a:effectLst/>
                <a:ea typeface="Calibri" panose="020F0502020204030204" pitchFamily="34" charset="0"/>
                <a:cs typeface="Times New Roman" panose="02020603050405020304" pitchFamily="18" charset="0"/>
              </a:rPr>
              <a:t>континентально</a:t>
            </a:r>
            <a:r>
              <a:rPr lang="uk-UA" sz="2000" dirty="0">
                <a:effectLst/>
                <a:ea typeface="Calibri" panose="020F0502020204030204" pitchFamily="34" charset="0"/>
                <a:cs typeface="Times New Roman" panose="02020603050405020304" pitchFamily="18" charset="0"/>
              </a:rPr>
              <a:t>-європейської (більшість країн Європи);</a:t>
            </a:r>
          </a:p>
          <a:p>
            <a:pPr marL="285750" indent="-285750" algn="just">
              <a:spcAft>
                <a:spcPts val="800"/>
              </a:spcAft>
              <a:buFont typeface="Wingdings" panose="05000000000000000000" pitchFamily="2" charset="2"/>
              <a:buChar char="q"/>
            </a:pPr>
            <a:r>
              <a:rPr lang="uk-UA" sz="2000" dirty="0">
                <a:effectLst/>
                <a:ea typeface="Calibri" panose="020F0502020204030204" pitchFamily="34" charset="0"/>
                <a:cs typeface="Times New Roman" panose="02020603050405020304" pitchFamily="18" charset="0"/>
              </a:rPr>
              <a:t>азійської (Сінгапур, Південна Корея, Японія).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122" name="Picture 2" descr="Рахункова палата: кошти на електронне урядування та Національну програму  інформатизації використані неефективно - Рахункова палата">
            <a:extLst>
              <a:ext uri="{FF2B5EF4-FFF2-40B4-BE49-F238E27FC236}">
                <a16:creationId xmlns:a16="http://schemas.microsoft.com/office/drawing/2014/main" xmlns="" id="{8EF08CB0-2756-4EFE-86B7-B761EE134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666" y="3649329"/>
            <a:ext cx="3776078" cy="221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1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354765"/>
          </a:xfrm>
          <a:prstGeom prst="rect">
            <a:avLst/>
          </a:prstGeom>
          <a:noFill/>
        </p:spPr>
        <p:txBody>
          <a:bodyPr wrap="square" rtlCol="0">
            <a:spAutoFit/>
          </a:bodyPr>
          <a:lstStyle/>
          <a:p>
            <a:pPr algn="just"/>
            <a:r>
              <a:rPr lang="uk-UA" sz="2000" dirty="0">
                <a:solidFill>
                  <a:srgbClr val="000000"/>
                </a:solidFill>
                <a:effectLst/>
                <a:ea typeface="Times New Roman" panose="02020603050405020304" pitchFamily="18" charset="0"/>
                <a:cs typeface="Times New Roman" panose="02020603050405020304" pitchFamily="18" charset="0"/>
              </a:rPr>
              <a:t>     Сутність </a:t>
            </a:r>
            <a:r>
              <a:rPr lang="uk-UA" sz="2000" b="1" i="1" dirty="0">
                <a:solidFill>
                  <a:srgbClr val="000000"/>
                </a:solidFill>
                <a:effectLst/>
                <a:ea typeface="Times New Roman" panose="02020603050405020304" pitchFamily="18" charset="0"/>
                <a:cs typeface="Times New Roman" panose="02020603050405020304" pitchFamily="18" charset="0"/>
              </a:rPr>
              <a:t>інформаційної революції</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Times New Roman" panose="02020603050405020304" pitchFamily="18" charset="0"/>
              </a:rPr>
              <a:t>полягає у «зміні інструментальної основи, способу передачі та зберігання інформації, а також обсягах інформації, що є доступною активній частині населення». При цьому, основу інформаційно-технологічного розвитку складають не традиційні матеріальні, а інформаційні, інтелектуальні ресурси: знання, наука, організація, здібності людей, їх ініціатива, формування структур та механізмів якісно нового соціального інтелекту.</a:t>
            </a:r>
          </a:p>
          <a:p>
            <a:pPr algn="just"/>
            <a:endParaRPr lang="uk-UA" sz="2000" dirty="0">
              <a:effectLst/>
              <a:ea typeface="Calibri" panose="020F0502020204030204" pitchFamily="34" charset="0"/>
              <a:cs typeface="Times New Roman" panose="02020603050405020304" pitchFamily="18" charset="0"/>
            </a:endParaRPr>
          </a:p>
          <a:p>
            <a:pPr algn="just"/>
            <a:r>
              <a:rPr lang="uk-UA" sz="2400" b="1" dirty="0">
                <a:solidFill>
                  <a:srgbClr val="000000"/>
                </a:solidFill>
                <a:effectLst/>
                <a:ea typeface="Times New Roman" panose="02020603050405020304" pitchFamily="18" charset="0"/>
              </a:rPr>
              <a:t>     Інформаційна революція перш за все передбачає якісний стрибок в технології збору, зберігання та передачі інформації від суб’єкта до суб’єкта (комунікації).</a:t>
            </a:r>
            <a:endParaRPr lang="uk-UA" sz="2800" b="1" dirty="0"/>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13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Англо-американська модель.</a:t>
            </a:r>
            <a:r>
              <a:rPr lang="uk-UA" sz="2000" dirty="0">
                <a:effectLst/>
                <a:ea typeface="Calibri" panose="020F0502020204030204" pitchFamily="34" charset="0"/>
                <a:cs typeface="Times New Roman" panose="02020603050405020304" pitchFamily="18" charset="0"/>
              </a:rPr>
              <a:t> У США основний акцент зроблено на створенні інформаційних </a:t>
            </a:r>
            <a:r>
              <a:rPr lang="uk-UA" sz="2000" dirty="0" err="1">
                <a:effectLst/>
                <a:ea typeface="Calibri" panose="020F0502020204030204" pitchFamily="34" charset="0"/>
                <a:cs typeface="Times New Roman" panose="02020603050405020304" pitchFamily="18" charset="0"/>
              </a:rPr>
              <a:t>супермагістралей</a:t>
            </a:r>
            <a:r>
              <a:rPr lang="uk-UA" sz="2000" dirty="0">
                <a:effectLst/>
                <a:ea typeface="Calibri" panose="020F0502020204030204" pitchFamily="34" charset="0"/>
                <a:cs typeface="Times New Roman" panose="02020603050405020304" pitchFamily="18" charset="0"/>
              </a:rPr>
              <a:t>, що дають змогу забезпечити універсальне обслуговування громадян та забезпечити їх інформацією відносно питань публічного управління. Чітко прослідковується тенденція переходу від бюрократичної моделі взаємовідносин влади та громадян до «сервісної влади», в якій система електронного урядування слугує громадянам, надає публічні послуги та підзвітна їм. У цілому діяльність американської адміністрації провадиться під лозунгом більшої відкритості, прозорості та відповідальності перед громадянами. Хоча після терористичних атак на США 11 вересня 2001 р. політика уряду щодо відкритості зазнала значних змін.</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87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Діяльність електронного урядування Великої Британії зафіксована в програмі, що має назву «Електронні громадяни, електронний бізнес, електронний уряд. Стратегічна концепція обслуговування суспільства в інформаційну добу». У програмі акцентовано на вирішенні таких проблем:</a:t>
            </a:r>
          </a:p>
          <a:p>
            <a:pPr indent="450215" algn="just">
              <a:spcAft>
                <a:spcPts val="800"/>
              </a:spcAft>
            </a:pPr>
            <a:r>
              <a:rPr lang="uk-UA" sz="2000" dirty="0">
                <a:effectLst/>
                <a:ea typeface="Calibri" panose="020F0502020204030204" pitchFamily="34" charset="0"/>
                <a:cs typeface="Times New Roman" panose="02020603050405020304" pitchFamily="18" charset="0"/>
              </a:rPr>
              <a:t>1) розширення спектру сервісних послуг, які надаються урядом;</a:t>
            </a:r>
          </a:p>
          <a:p>
            <a:pPr indent="450215" algn="just">
              <a:spcAft>
                <a:spcPts val="800"/>
              </a:spcAft>
            </a:pPr>
            <a:r>
              <a:rPr lang="uk-UA" sz="2000" dirty="0">
                <a:effectLst/>
                <a:ea typeface="Calibri" panose="020F0502020204030204" pitchFamily="34" charset="0"/>
                <a:cs typeface="Times New Roman" panose="02020603050405020304" pitchFamily="18" charset="0"/>
              </a:rPr>
              <a:t>2) забезпечення більш ефективного використання соціальної інформації в органах державної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3) створення технічних та освітніх послуг для повного охоплення громадянами урядових послуг.</a:t>
            </a:r>
          </a:p>
          <a:p>
            <a:pPr indent="450215" algn="just">
              <a:spcAft>
                <a:spcPts val="800"/>
              </a:spcAft>
            </a:pPr>
            <a:r>
              <a:rPr lang="uk-UA" sz="2000" dirty="0">
                <a:effectLst/>
                <a:ea typeface="Calibri" panose="020F0502020204030204" pitchFamily="34" charset="0"/>
                <a:cs typeface="Times New Roman" panose="02020603050405020304" pitchFamily="18" charset="0"/>
              </a:rPr>
              <a:t>Таким чином, для державних органів Великої Британії основною метою є звільнення державних службовців від виконання рутинних процедур при інтерактивній взаємодії з населенням.</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14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503797"/>
          </a:xfrm>
          <a:prstGeom prst="rect">
            <a:avLst/>
          </a:prstGeom>
          <a:noFill/>
        </p:spPr>
        <p:txBody>
          <a:bodyPr wrap="square" rtlCol="0">
            <a:spAutoFit/>
          </a:bodyPr>
          <a:lstStyle/>
          <a:p>
            <a:pPr indent="450215" algn="just">
              <a:spcAft>
                <a:spcPts val="800"/>
              </a:spcAft>
            </a:pPr>
            <a:r>
              <a:rPr lang="uk-UA" sz="2000" b="1" i="1" dirty="0" err="1">
                <a:effectLst/>
                <a:ea typeface="Calibri" panose="020F0502020204030204" pitchFamily="34" charset="0"/>
                <a:cs typeface="Times New Roman" panose="02020603050405020304" pitchFamily="18" charset="0"/>
              </a:rPr>
              <a:t>Континентально</a:t>
            </a:r>
            <a:r>
              <a:rPr lang="uk-UA" sz="2000" b="1" i="1" dirty="0">
                <a:effectLst/>
                <a:ea typeface="Calibri" panose="020F0502020204030204" pitchFamily="34" charset="0"/>
                <a:cs typeface="Times New Roman" panose="02020603050405020304" pitchFamily="18" charset="0"/>
              </a:rPr>
              <a:t>-європейська модель </a:t>
            </a:r>
            <a:r>
              <a:rPr lang="uk-UA" sz="2000" dirty="0">
                <a:effectLst/>
                <a:ea typeface="Calibri" panose="020F0502020204030204" pitchFamily="34" charset="0"/>
                <a:cs typeface="Times New Roman" panose="02020603050405020304" pitchFamily="18" charset="0"/>
              </a:rPr>
              <a:t>характеризується:</a:t>
            </a:r>
          </a:p>
          <a:p>
            <a:pPr indent="450215" algn="just">
              <a:spcAft>
                <a:spcPts val="800"/>
              </a:spcAft>
            </a:pPr>
            <a:r>
              <a:rPr lang="uk-UA" sz="2000" dirty="0">
                <a:effectLst/>
                <a:ea typeface="Calibri" panose="020F0502020204030204" pitchFamily="34" charset="0"/>
                <a:cs typeface="Times New Roman" panose="02020603050405020304" pitchFamily="18" charset="0"/>
              </a:rPr>
              <a:t>1) наявністю наддержавних структур (Європарламент, Єврокомісія, Європейський суд), рекомендації яких є обов’язковими для всіх країн ЄС;</a:t>
            </a:r>
          </a:p>
          <a:p>
            <a:pPr indent="450215" algn="just">
              <a:spcAft>
                <a:spcPts val="800"/>
              </a:spcAft>
            </a:pPr>
            <a:r>
              <a:rPr lang="uk-UA" sz="2000" dirty="0">
                <a:effectLst/>
                <a:ea typeface="Calibri" panose="020F0502020204030204" pitchFamily="34" charset="0"/>
                <a:cs typeface="Times New Roman" panose="02020603050405020304" pitchFamily="18" charset="0"/>
              </a:rPr>
              <a:t>2) високим ступенем інтеграції європейських країн та народів;</a:t>
            </a:r>
          </a:p>
          <a:p>
            <a:pPr indent="450215" algn="just">
              <a:spcAft>
                <a:spcPts val="800"/>
              </a:spcAft>
            </a:pPr>
            <a:r>
              <a:rPr lang="uk-UA" sz="2000" dirty="0">
                <a:effectLst/>
                <a:ea typeface="Calibri" panose="020F0502020204030204" pitchFamily="34" charset="0"/>
                <a:cs typeface="Times New Roman" panose="02020603050405020304" pitchFamily="18" charset="0"/>
              </a:rPr>
              <a:t>3) чітким законодавством, що регламентує інформаційні відносини в європейському інформаційному просторі.</a:t>
            </a:r>
          </a:p>
          <a:p>
            <a:pPr indent="450215" algn="just">
              <a:spcAft>
                <a:spcPts val="800"/>
              </a:spcAft>
            </a:pPr>
            <a:r>
              <a:rPr lang="uk-UA" sz="2000" dirty="0">
                <a:effectLst/>
                <a:ea typeface="Calibri" panose="020F0502020204030204" pitchFamily="34" charset="0"/>
                <a:cs typeface="Times New Roman" panose="02020603050405020304" pitchFamily="18" charset="0"/>
              </a:rPr>
              <a:t>Управління та діяльність органів влади та наднаціональних структур в цій моделі спрямовані, насамперед, на потреби громадян – користувачів інформаційних систем та мереж (доступ до публічної інформації, оперативне отримання якісних публічних послуг, участь у формуванні державної політики). Цей тип управління дає можливість споживачеві (фізичній чи юридичній особі) отримувати урядову інформацію в режимі реального часу та успішно здійснювати свою діяльність, використовуючи систему електронного голосування чи сервісні послуги уряду.</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1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Азійська модель електронного урядування</a:t>
            </a:r>
            <a:r>
              <a:rPr lang="uk-UA" sz="2000" dirty="0">
                <a:effectLst/>
                <a:ea typeface="Calibri" panose="020F0502020204030204" pitchFamily="34" charset="0"/>
                <a:cs typeface="Times New Roman" panose="02020603050405020304" pitchFamily="18" charset="0"/>
              </a:rPr>
              <a:t> враховує особливості специфічного стилю управління, тип корпоративної культури та багаторівневу систему публічного управління, що базується на суворій ієрархії. В цій моделі основні зусилля спрямовані на впровадження сучасних ІКТ у сферу освіти та культури, а також широким доступом населення до інформаційних ресурсів.</a:t>
            </a:r>
          </a:p>
          <a:p>
            <a:pPr indent="450215" algn="just">
              <a:spcAft>
                <a:spcPts val="800"/>
              </a:spcAft>
            </a:pPr>
            <a:r>
              <a:rPr lang="uk-UA" sz="2000" dirty="0">
                <a:effectLst/>
                <a:ea typeface="Calibri" panose="020F0502020204030204" pitchFamily="34" charset="0"/>
                <a:cs typeface="Times New Roman" panose="02020603050405020304" pitchFamily="18" charset="0"/>
              </a:rPr>
              <a:t>Зокрема уряд Республіки Корея при формуванні моделі електронної демократії основний акцент зробив на задоволенні інформаційних потреб населення та впровадженні інформаційно-комунікативних технологій у гуманітарну сферу. Успішний розвиток електронної демократії дав можливість громадянам відчути власну значимість та можливість реального впливу на державні справи. Важливим та корисним у південнокорейському досвіді є державна політика в справі розвитку електронних комунікацій. Створення єдиного інформаційного простору в межах країни не лише посилює позиції держави, а й переводить у практичну площину основний принцип демократії: народ – джерело та носій влади.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3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00110"/>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Класична модель електронного врядування</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xmlns="" id="{E3DC09B4-1F41-4268-8F83-D82C8DE4AF06}"/>
              </a:ext>
            </a:extLst>
          </p:cNvPr>
          <p:cNvPicPr/>
          <p:nvPr/>
        </p:nvPicPr>
        <p:blipFill rotWithShape="1">
          <a:blip r:embed="rId2"/>
          <a:srcRect l="46893" t="39284" r="24369" b="30653"/>
          <a:stretch/>
        </p:blipFill>
        <p:spPr bwMode="auto">
          <a:xfrm>
            <a:off x="2719827" y="1956979"/>
            <a:ext cx="6752345" cy="4076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89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4. Моделі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914166"/>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G2G («уряд–уряд») («</a:t>
            </a:r>
            <a:r>
              <a:rPr lang="uk-UA" sz="2000" b="1" i="1" dirty="0" err="1">
                <a:effectLst/>
                <a:ea typeface="Calibri" panose="020F0502020204030204" pitchFamily="34" charset="0"/>
                <a:cs typeface="Times New Roman" panose="02020603050405020304" pitchFamily="18" charset="0"/>
              </a:rPr>
              <a:t>government</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to</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government</a:t>
            </a:r>
            <a:r>
              <a:rPr lang="uk-UA" sz="2000" b="1" i="1" dirty="0">
                <a:effectLst/>
                <a:ea typeface="Calibri" panose="020F0502020204030204" pitchFamily="34" charset="0"/>
                <a:cs typeface="Times New Roman" panose="02020603050405020304" pitchFamily="18" charset="0"/>
              </a:rPr>
              <a:t>»)</a:t>
            </a:r>
            <a:r>
              <a:rPr lang="uk-UA" sz="2000" dirty="0">
                <a:effectLst/>
                <a:ea typeface="Calibri" panose="020F0502020204030204" pitchFamily="34" charset="0"/>
                <a:cs typeface="Times New Roman" panose="02020603050405020304" pitchFamily="18" charset="0"/>
              </a:rPr>
              <a:t> – сектор електронної взаємодії між органами влади. Включає організацію роботи електронного документообігу та обмін даними між владними електронними реєстрами на основі принципу уніфікації, взаємозамінності та сумісності (т. зв. принципи </a:t>
            </a:r>
            <a:r>
              <a:rPr lang="uk-UA" sz="2000" dirty="0" err="1">
                <a:effectLst/>
                <a:ea typeface="Calibri" panose="020F0502020204030204" pitchFamily="34" charset="0"/>
                <a:cs typeface="Times New Roman" panose="02020603050405020304" pitchFamily="18" charset="0"/>
              </a:rPr>
              <a:t>інтероперабельності</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b="1" i="1" dirty="0">
                <a:effectLst/>
                <a:ea typeface="Calibri" panose="020F0502020204030204" pitchFamily="34" charset="0"/>
                <a:cs typeface="Times New Roman" panose="02020603050405020304" pitchFamily="18" charset="0"/>
              </a:rPr>
              <a:t>G2B («уряд–бізнес») («</a:t>
            </a:r>
            <a:r>
              <a:rPr lang="uk-UA" sz="2000" b="1" i="1" dirty="0" err="1">
                <a:effectLst/>
                <a:ea typeface="Calibri" panose="020F0502020204030204" pitchFamily="34" charset="0"/>
                <a:cs typeface="Times New Roman" panose="02020603050405020304" pitchFamily="18" charset="0"/>
              </a:rPr>
              <a:t>government</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to</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business</a:t>
            </a:r>
            <a:r>
              <a:rPr lang="uk-UA" sz="2000" b="1" i="1" dirty="0">
                <a:effectLst/>
                <a:ea typeface="Calibri" panose="020F0502020204030204" pitchFamily="34" charset="0"/>
                <a:cs typeface="Times New Roman" panose="02020603050405020304" pitchFamily="18" charset="0"/>
              </a:rPr>
              <a:t>») </a:t>
            </a:r>
            <a:r>
              <a:rPr lang="uk-UA" sz="2000" dirty="0">
                <a:effectLst/>
                <a:ea typeface="Calibri" panose="020F0502020204030204" pitchFamily="34" charset="0"/>
                <a:cs typeface="Times New Roman" panose="02020603050405020304" pitchFamily="18" charset="0"/>
              </a:rPr>
              <a:t>– сектор електронної взаємодії між органами публічної влади та суб’єктами господарювання з метою підтримки та розвитку бізнесу за допомогою ІКТ через надання адміністративних та інших послуг, участі бізнесу у реалізації державної політики та програм.</a:t>
            </a:r>
          </a:p>
          <a:p>
            <a:pPr indent="450215" algn="just">
              <a:spcAft>
                <a:spcPts val="800"/>
              </a:spcAft>
            </a:pPr>
            <a:r>
              <a:rPr lang="uk-UA" sz="2000" b="1" i="1" dirty="0">
                <a:effectLst/>
                <a:ea typeface="Calibri" panose="020F0502020204030204" pitchFamily="34" charset="0"/>
                <a:cs typeface="Times New Roman" panose="02020603050405020304" pitchFamily="18" charset="0"/>
              </a:rPr>
              <a:t>G2C («уряд–громадяни») («</a:t>
            </a:r>
            <a:r>
              <a:rPr lang="uk-UA" sz="2000" b="1" i="1" dirty="0" err="1">
                <a:effectLst/>
                <a:ea typeface="Calibri" panose="020F0502020204030204" pitchFamily="34" charset="0"/>
                <a:cs typeface="Times New Roman" panose="02020603050405020304" pitchFamily="18" charset="0"/>
              </a:rPr>
              <a:t>government</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to</a:t>
            </a:r>
            <a:r>
              <a:rPr lang="uk-UA" sz="2000" b="1" i="1" dirty="0">
                <a:effectLst/>
                <a:ea typeface="Calibri" panose="020F0502020204030204" pitchFamily="34" charset="0"/>
                <a:cs typeface="Times New Roman" panose="02020603050405020304" pitchFamily="18" charset="0"/>
              </a:rPr>
              <a:t> </a:t>
            </a:r>
            <a:r>
              <a:rPr lang="uk-UA" sz="2000" b="1" i="1" dirty="0" err="1">
                <a:effectLst/>
                <a:ea typeface="Calibri" panose="020F0502020204030204" pitchFamily="34" charset="0"/>
                <a:cs typeface="Times New Roman" panose="02020603050405020304" pitchFamily="18" charset="0"/>
              </a:rPr>
              <a:t>citizens</a:t>
            </a:r>
            <a:r>
              <a:rPr lang="uk-UA" sz="2000" b="1" i="1" dirty="0">
                <a:effectLst/>
                <a:ea typeface="Calibri" panose="020F0502020204030204" pitchFamily="34" charset="0"/>
                <a:cs typeface="Times New Roman" panose="02020603050405020304" pitchFamily="18" charset="0"/>
              </a:rPr>
              <a:t>») </a:t>
            </a:r>
            <a:r>
              <a:rPr lang="uk-UA" sz="2000" dirty="0">
                <a:effectLst/>
                <a:ea typeface="Calibri" panose="020F0502020204030204" pitchFamily="34" charset="0"/>
                <a:cs typeface="Times New Roman" panose="02020603050405020304" pitchFamily="18" charset="0"/>
              </a:rPr>
              <a:t>– сектор електронної взаємодії між органами публічної влади та громадянами з метою надання громадянам якісних та своєчасних публічних послуг, участі громадян у формуванні державної політики та виборчому процесі, оцінюванні та контролі діяльності органів публічної влади та ін. Розвиток сектору G2C дає можливість перейти на якісно новий рівень спілкування держави та громадян – доступ до електронних адміністративних послуг в режимі 24/7/365, що суттєво поліпшує обслуговування останніх із задоволення потреб у публічних послугах.</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1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5. Етапи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78565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Упровадження та розвиток електронного урядування та електронної демократії в будь-якій країні є складним, багатогранним, витратним, залежним від багатьох факторів впливу процесом, і тому досить ризикованим з точки зору успішності його реалізації згідно визначених термінів та ресурсів. З метою зменшення рівня ризику та підвищення ефективності контролю цей процес розбивають на окремі взаємозв’язані етапи (</a:t>
            </a:r>
            <a:r>
              <a:rPr lang="uk-UA" sz="2000" dirty="0" err="1">
                <a:effectLst/>
                <a:ea typeface="Calibri" panose="020F0502020204030204" pitchFamily="34" charset="0"/>
                <a:cs typeface="Times New Roman" panose="02020603050405020304" pitchFamily="18" charset="0"/>
              </a:rPr>
              <a:t>етапізація</a:t>
            </a:r>
            <a:r>
              <a:rPr lang="uk-UA" sz="2000" dirty="0">
                <a:effectLst/>
                <a:ea typeface="Calibri" panose="020F0502020204030204" pitchFamily="34" charset="0"/>
                <a:cs typeface="Times New Roman" panose="02020603050405020304" pitchFamily="18" charset="0"/>
              </a:rPr>
              <a:t>), по завершенні кожного з яких здійснюються необхідні коригуючі дії: уточняються цілі, завдання, ресурси, терміни, виконавці тощо. </a:t>
            </a:r>
            <a:r>
              <a:rPr lang="uk-UA" sz="2000" dirty="0" err="1">
                <a:effectLst/>
                <a:ea typeface="Calibri" panose="020F0502020204030204" pitchFamily="34" charset="0"/>
                <a:cs typeface="Times New Roman" panose="02020603050405020304" pitchFamily="18" charset="0"/>
              </a:rPr>
              <a:t>Етапізація</a:t>
            </a:r>
            <a:r>
              <a:rPr lang="uk-UA" sz="2000" dirty="0">
                <a:effectLst/>
                <a:ea typeface="Calibri" panose="020F0502020204030204" pitchFamily="34" charset="0"/>
                <a:cs typeface="Times New Roman" panose="02020603050405020304" pitchFamily="18" charset="0"/>
              </a:rPr>
              <a:t> є специфічною для кожної країни оскільки здійснюється на основі стратегії розвитку електронного урядування та електронної демократії конкретної країни, яка формується виходячи з особливостей розвитку і можливостей цієї країни. Тому підходи до </a:t>
            </a:r>
            <a:r>
              <a:rPr lang="uk-UA" sz="2000" dirty="0" err="1">
                <a:effectLst/>
                <a:ea typeface="Calibri" panose="020F0502020204030204" pitchFamily="34" charset="0"/>
                <a:cs typeface="Times New Roman" panose="02020603050405020304" pitchFamily="18" charset="0"/>
              </a:rPr>
              <a:t>етапізації</a:t>
            </a:r>
            <a:r>
              <a:rPr lang="uk-UA" sz="2000" dirty="0">
                <a:effectLst/>
                <a:ea typeface="Calibri" panose="020F0502020204030204" pitchFamily="34" charset="0"/>
                <a:cs typeface="Times New Roman" panose="02020603050405020304" pitchFamily="18" charset="0"/>
              </a:rPr>
              <a:t>, кількість і зміст кожного з етапів розвитку електронного урядування є суто індивідуальними для різних країн. У той же час, зміст першого етапу розвитку електронного урядування для більшості з них є тотожним.</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346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5. Етапи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99083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На </a:t>
            </a:r>
            <a:r>
              <a:rPr lang="uk-UA" sz="2000" b="1" i="1" dirty="0">
                <a:effectLst/>
                <a:ea typeface="Calibri" panose="020F0502020204030204" pitchFamily="34" charset="0"/>
                <a:cs typeface="Times New Roman" panose="02020603050405020304" pitchFamily="18" charset="0"/>
              </a:rPr>
              <a:t>першому етапі</a:t>
            </a:r>
            <a:r>
              <a:rPr lang="uk-UA" sz="2000" dirty="0">
                <a:effectLst/>
                <a:ea typeface="Calibri" panose="020F0502020204030204" pitchFamily="34" charset="0"/>
                <a:cs typeface="Times New Roman" panose="02020603050405020304" pitchFamily="18" charset="0"/>
              </a:rPr>
              <a:t> створюються веб-ресурси різних міністерств і відомств, що містять інформацію про їхню місію і напрямки діяльності. Сайти державних органів, як правило, не підтримуються централізовано і не об'єднуються в єдиний портал.</a:t>
            </a:r>
          </a:p>
          <a:p>
            <a:pPr indent="450215" algn="just">
              <a:spcAft>
                <a:spcPts val="800"/>
              </a:spcAft>
            </a:pPr>
            <a:r>
              <a:rPr lang="uk-UA" sz="2000" dirty="0">
                <a:effectLst/>
                <a:ea typeface="Calibri" panose="020F0502020204030204" pitchFamily="34" charset="0"/>
                <a:cs typeface="Times New Roman" panose="02020603050405020304" pitchFamily="18" charset="0"/>
              </a:rPr>
              <a:t>На </a:t>
            </a:r>
            <a:r>
              <a:rPr lang="uk-UA" sz="2000" b="1" i="1" dirty="0">
                <a:effectLst/>
                <a:ea typeface="Calibri" panose="020F0502020204030204" pitchFamily="34" charset="0"/>
                <a:cs typeface="Times New Roman" panose="02020603050405020304" pitchFamily="18" charset="0"/>
              </a:rPr>
              <a:t>другому етапі</a:t>
            </a:r>
            <a:r>
              <a:rPr lang="uk-UA" sz="2000" dirty="0">
                <a:effectLst/>
                <a:ea typeface="Calibri" panose="020F0502020204030204" pitchFamily="34" charset="0"/>
                <a:cs typeface="Times New Roman" panose="02020603050405020304" pitchFamily="18" charset="0"/>
              </a:rPr>
              <a:t> з’являються перші елементи інтерактивності (наприклад, відправлення питань і одержання відповідей громадян за допомогою електронної пошти). Постійно публікуються новини про діяльність державних органів влади.</a:t>
            </a:r>
          </a:p>
          <a:p>
            <a:pPr indent="450215" algn="just">
              <a:spcAft>
                <a:spcPts val="800"/>
              </a:spcAft>
            </a:pPr>
            <a:r>
              <a:rPr lang="uk-UA" sz="2000" b="1" i="1" dirty="0">
                <a:effectLst/>
                <a:ea typeface="Calibri" panose="020F0502020204030204" pitchFamily="34" charset="0"/>
                <a:cs typeface="Times New Roman" panose="02020603050405020304" pitchFamily="18" charset="0"/>
              </a:rPr>
              <a:t>Третій етап</a:t>
            </a:r>
            <a:r>
              <a:rPr lang="uk-UA" sz="2000" dirty="0">
                <a:effectLst/>
                <a:ea typeface="Calibri" panose="020F0502020204030204" pitchFamily="34" charset="0"/>
                <a:cs typeface="Times New Roman" panose="02020603050405020304" pitchFamily="18" charset="0"/>
              </a:rPr>
              <a:t> характеризує поява повноцінної інтерактивності – можливості здійснювати операції (сервіси) в режимі онлайн (наприклад, сплатити штраф, замовити паспорт, продовжити дію деяких ліцензій і патентів тощо). Така конкретизація роботи електронного управління, що полягає вже не стільки в інформуванні, скільки в обслуговуванні, припускає створення спеціальних сайтів для підтримки цих сервісів не тільки для центральних, але і для міських і навіть районних органів влади.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442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5. Етапи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888244"/>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Четвертий етап</a:t>
            </a:r>
            <a:r>
              <a:rPr lang="uk-UA" sz="2000" dirty="0">
                <a:effectLst/>
                <a:ea typeface="Calibri" panose="020F0502020204030204" pitchFamily="34" charset="0"/>
                <a:cs typeface="Times New Roman" panose="02020603050405020304" pitchFamily="18" charset="0"/>
              </a:rPr>
              <a:t> – створення об’єднаних порталів різних відомств і служб, через які можна здійснювати будь-які види трансакцій, для яких раніше було потрібно звертатися безпосередньо в державний орган. Через регіональні портали стає можливою реєстрація підприємств, оформлення фінансових документів, легалізація іноземних документів тощо. З'являються регіональні портали, що поєднують у собі як увесь спектр державних послуг, так і послуги недержавного сектора – підключаються системи електронної комерції, інтернет-банкінгу.</a:t>
            </a:r>
          </a:p>
          <a:p>
            <a:pPr indent="450215" algn="just">
              <a:spcAft>
                <a:spcPts val="800"/>
              </a:spcAft>
            </a:pPr>
            <a:r>
              <a:rPr lang="uk-UA" sz="2000" dirty="0">
                <a:effectLst/>
                <a:ea typeface="Calibri" panose="020F0502020204030204" pitchFamily="34" charset="0"/>
                <a:cs typeface="Times New Roman" panose="02020603050405020304" pitchFamily="18" charset="0"/>
              </a:rPr>
              <a:t>На </a:t>
            </a:r>
            <a:r>
              <a:rPr lang="uk-UA" sz="2000" b="1" i="1" dirty="0">
                <a:effectLst/>
                <a:ea typeface="Calibri" panose="020F0502020204030204" pitchFamily="34" charset="0"/>
                <a:cs typeface="Times New Roman" panose="02020603050405020304" pitchFamily="18" charset="0"/>
              </a:rPr>
              <a:t>п’ятому етапі</a:t>
            </a:r>
            <a:r>
              <a:rPr lang="uk-UA" sz="2000" dirty="0">
                <a:effectLst/>
                <a:ea typeface="Calibri" panose="020F0502020204030204" pitchFamily="34" charset="0"/>
                <a:cs typeface="Times New Roman" panose="02020603050405020304" pitchFamily="18" charset="0"/>
              </a:rPr>
              <a:t> відбувається створення електронної системи державного управління на основі єдиних стандартів, а також урядового порталу як єдиної точки доступу до всіх послуг – і для громадян, і для бізнесу. Більшість фахівців вважає, що найвищим ступенем розвитку електронної демократії є запровадження електронної системи волевиявлення (електронного голосування).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1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61665"/>
          </a:xfrm>
          <a:prstGeom prst="rect">
            <a:avLst/>
          </a:prstGeom>
          <a:noFill/>
        </p:spPr>
        <p:txBody>
          <a:bodyPr wrap="square" rtlCol="0">
            <a:spAutoFit/>
          </a:bodyPr>
          <a:lstStyle/>
          <a:p>
            <a:pPr algn="ctr"/>
            <a:r>
              <a:rPr lang="uk-UA" sz="2400" b="1" dirty="0">
                <a:solidFill>
                  <a:srgbClr val="000000"/>
                </a:solidFill>
                <a:cs typeface="Times New Roman" panose="02020603050405020304" pitchFamily="18" charset="0"/>
              </a:rPr>
              <a:t>5 інформаційних революцій розвитку світової цивілізації</a:t>
            </a:r>
            <a:endParaRPr lang="uk-UA" sz="3200" b="1" dirty="0"/>
          </a:p>
        </p:txBody>
      </p:sp>
      <p:cxnSp>
        <p:nvCxnSpPr>
          <p:cNvPr id="4" name="Пряма сполучна лінія 3">
            <a:extLst>
              <a:ext uri="{FF2B5EF4-FFF2-40B4-BE49-F238E27FC236}">
                <a16:creationId xmlns:a16="http://schemas.microsoft.com/office/drawing/2014/main" xmlns="" id="{5AD8708C-5F70-4E09-A654-7021098C3966}"/>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3" name="Схема 2">
            <a:extLst>
              <a:ext uri="{FF2B5EF4-FFF2-40B4-BE49-F238E27FC236}">
                <a16:creationId xmlns:a16="http://schemas.microsoft.com/office/drawing/2014/main" xmlns="" id="{8915B2FB-38E0-4BB3-A2EB-48DC10656B54}"/>
              </a:ext>
            </a:extLst>
          </p:cNvPr>
          <p:cNvGraphicFramePr/>
          <p:nvPr>
            <p:extLst>
              <p:ext uri="{D42A27DB-BD31-4B8C-83A1-F6EECF244321}">
                <p14:modId xmlns:p14="http://schemas.microsoft.com/office/powerpoint/2010/main" val="3782821333"/>
              </p:ext>
            </p:extLst>
          </p:nvPr>
        </p:nvGraphicFramePr>
        <p:xfrm>
          <a:off x="1300768" y="1508042"/>
          <a:ext cx="9967535" cy="5514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72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657138"/>
          </a:xfrm>
          <a:prstGeom prst="rect">
            <a:avLst/>
          </a:prstGeom>
          <a:noFill/>
        </p:spPr>
        <p:txBody>
          <a:bodyPr wrap="square" rtlCol="0">
            <a:spAutoFit/>
          </a:bodyPr>
          <a:lstStyle/>
          <a:p>
            <a:pPr indent="450215" algn="just">
              <a:spcAft>
                <a:spcPts val="800"/>
              </a:spcAft>
            </a:pPr>
            <a:r>
              <a:rPr lang="uk-UA" sz="2000" dirty="0">
                <a:solidFill>
                  <a:srgbClr val="000000"/>
                </a:solidFill>
                <a:cs typeface="Times New Roman" panose="02020603050405020304" pitchFamily="18" charset="0"/>
              </a:rPr>
              <a:t>Виділення трьох, а не п’яти, інформаційних революцій, використовує в своїх роботах і визнаний класик теорії </a:t>
            </a:r>
            <a:r>
              <a:rPr lang="uk-UA" sz="2000" dirty="0" err="1">
                <a:solidFill>
                  <a:srgbClr val="000000"/>
                </a:solidFill>
                <a:cs typeface="Times New Roman" panose="02020603050405020304" pitchFamily="18" charset="0"/>
              </a:rPr>
              <a:t>постіндустріалізму</a:t>
            </a:r>
            <a:r>
              <a:rPr lang="uk-UA" sz="2000" dirty="0">
                <a:solidFill>
                  <a:srgbClr val="000000"/>
                </a:solidFill>
                <a:cs typeface="Times New Roman" panose="02020603050405020304" pitchFamily="18" charset="0"/>
              </a:rPr>
              <a:t> Д. Белл. Третю технологічну революцію дослідник уже пов’язує з інформаційними та комунікаційними технологіями:</a:t>
            </a:r>
          </a:p>
          <a:p>
            <a:pPr indent="450215" algn="just">
              <a:spcAft>
                <a:spcPts val="800"/>
              </a:spcAft>
            </a:pPr>
            <a:r>
              <a:rPr lang="uk-UA" sz="2000" dirty="0">
                <a:solidFill>
                  <a:srgbClr val="000000"/>
                </a:solidFill>
                <a:cs typeface="Times New Roman" panose="02020603050405020304" pitchFamily="18" charset="0"/>
              </a:rPr>
              <a:t>1) переходом до комп’ютерів;</a:t>
            </a:r>
          </a:p>
          <a:p>
            <a:pPr indent="450215" algn="just">
              <a:spcAft>
                <a:spcPts val="800"/>
              </a:spcAft>
            </a:pPr>
            <a:r>
              <a:rPr lang="uk-UA" sz="2000" dirty="0">
                <a:solidFill>
                  <a:srgbClr val="000000"/>
                </a:solidFill>
                <a:cs typeface="Times New Roman" panose="02020603050405020304" pitchFamily="18" charset="0"/>
              </a:rPr>
              <a:t>2) зменшенням ресурсної бази;</a:t>
            </a:r>
          </a:p>
          <a:p>
            <a:pPr indent="450215" algn="just">
              <a:spcAft>
                <a:spcPts val="800"/>
              </a:spcAft>
            </a:pPr>
            <a:r>
              <a:rPr lang="uk-UA" sz="2000" dirty="0">
                <a:solidFill>
                  <a:srgbClr val="000000"/>
                </a:solidFill>
                <a:cs typeface="Times New Roman" panose="02020603050405020304" pitchFamily="18" charset="0"/>
              </a:rPr>
              <a:t>3) оцифруванням всієї інформації;</a:t>
            </a:r>
          </a:p>
          <a:p>
            <a:pPr indent="450215" algn="just">
              <a:spcAft>
                <a:spcPts val="800"/>
              </a:spcAft>
            </a:pPr>
            <a:r>
              <a:rPr lang="uk-UA" sz="2000" dirty="0">
                <a:solidFill>
                  <a:srgbClr val="000000"/>
                </a:solidFill>
                <a:cs typeface="Times New Roman" panose="02020603050405020304" pitchFamily="18" charset="0"/>
              </a:rPr>
              <a:t>4) програмної автоматизацією процесів.</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Технологічна революція: види, історія, визначення, досягнення і проблеми -  культура 2021">
            <a:extLst>
              <a:ext uri="{FF2B5EF4-FFF2-40B4-BE49-F238E27FC236}">
                <a16:creationId xmlns:a16="http://schemas.microsoft.com/office/drawing/2014/main" xmlns="" id="{8C33DD4C-112B-41BE-91E6-1292FFA86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407" y="3331292"/>
            <a:ext cx="3129700" cy="22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777777"/>
          </a:xfrm>
          <a:prstGeom prst="rect">
            <a:avLst/>
          </a:prstGeom>
          <a:noFill/>
        </p:spPr>
        <p:txBody>
          <a:bodyPr wrap="square" rtlCol="0">
            <a:spAutoFit/>
          </a:bodyPr>
          <a:lstStyle/>
          <a:p>
            <a:pPr indent="450215" algn="just">
              <a:lnSpc>
                <a:spcPct val="115000"/>
              </a:lnSpc>
              <a:spcAft>
                <a:spcPts val="800"/>
              </a:spcAft>
            </a:pPr>
            <a:r>
              <a:rPr lang="uk-UA" sz="2000" dirty="0">
                <a:solidFill>
                  <a:srgbClr val="000000"/>
                </a:solidFill>
                <a:effectLst/>
                <a:ea typeface="Calibri" panose="020F0502020204030204" pitchFamily="34" charset="0"/>
                <a:cs typeface="Times New Roman" panose="02020603050405020304" pitchFamily="18" charset="0"/>
              </a:rPr>
              <a:t>Зміст п’ятої інформаційної революції – створення технології автоматизованої обробки знань:</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034485DE-78BE-469C-A980-D7DDD8839AF9}"/>
              </a:ext>
            </a:extLst>
          </p:cNvPr>
          <p:cNvGraphicFramePr/>
          <p:nvPr>
            <p:extLst>
              <p:ext uri="{D42A27DB-BD31-4B8C-83A1-F6EECF244321}">
                <p14:modId xmlns:p14="http://schemas.microsoft.com/office/powerpoint/2010/main" val="4207709675"/>
              </p:ext>
            </p:extLst>
          </p:nvPr>
        </p:nvGraphicFramePr>
        <p:xfrm>
          <a:off x="2714395" y="1991445"/>
          <a:ext cx="6763209" cy="456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22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Інформаційне суспільство (</a:t>
            </a:r>
            <a:r>
              <a:rPr lang="uk-UA" sz="2000" b="1" i="1" dirty="0" err="1">
                <a:solidFill>
                  <a:srgbClr val="000000"/>
                </a:solidFill>
                <a:effectLst/>
                <a:ea typeface="Calibri" panose="020F0502020204030204" pitchFamily="34" charset="0"/>
                <a:cs typeface="Times New Roman" panose="02020603050405020304" pitchFamily="18" charset="0"/>
              </a:rPr>
              <a:t>Information</a:t>
            </a:r>
            <a:r>
              <a:rPr lang="uk-UA" sz="2000" b="1" i="1" dirty="0">
                <a:solidFill>
                  <a:srgbClr val="000000"/>
                </a:solidFill>
                <a:effectLst/>
                <a:ea typeface="Calibri" panose="020F0502020204030204" pitchFamily="34" charset="0"/>
                <a:cs typeface="Times New Roman" panose="02020603050405020304" pitchFamily="18" charset="0"/>
              </a:rPr>
              <a:t> </a:t>
            </a:r>
            <a:r>
              <a:rPr lang="uk-UA" sz="2000" b="1" i="1" dirty="0" err="1">
                <a:solidFill>
                  <a:srgbClr val="000000"/>
                </a:solidFill>
                <a:effectLst/>
                <a:ea typeface="Calibri" panose="020F0502020204030204" pitchFamily="34" charset="0"/>
                <a:cs typeface="Times New Roman" panose="02020603050405020304" pitchFamily="18" charset="0"/>
              </a:rPr>
              <a:t>society</a:t>
            </a:r>
            <a:r>
              <a:rPr lang="uk-UA" sz="2000" b="1" i="1" dirty="0">
                <a:solidFill>
                  <a:srgbClr val="000000"/>
                </a:solidFill>
                <a:effectLst/>
                <a:ea typeface="Calibri" panose="020F0502020204030204" pitchFamily="34" charset="0"/>
                <a:cs typeface="Times New Roman" panose="02020603050405020304" pitchFamily="18" charset="0"/>
              </a:rPr>
              <a:t>)</a:t>
            </a:r>
            <a:r>
              <a:rPr lang="uk-UA" sz="2000" b="1" dirty="0">
                <a:solidFill>
                  <a:srgbClr val="000000"/>
                </a:solidFill>
                <a:effectLst/>
                <a:ea typeface="Calibri" panose="020F0502020204030204" pitchFamily="34" charset="0"/>
                <a:cs typeface="Times New Roman" panose="02020603050405020304" pitchFamily="18" charset="0"/>
              </a:rPr>
              <a:t> </a:t>
            </a:r>
            <a:r>
              <a:rPr lang="uk-UA" sz="2000" dirty="0">
                <a:solidFill>
                  <a:srgbClr val="000000"/>
                </a:solidFill>
                <a:effectLst/>
                <a:ea typeface="Calibri" panose="020F0502020204030204" pitchFamily="34" charset="0"/>
                <a:cs typeface="Times New Roman" panose="02020603050405020304" pitchFamily="18" charset="0"/>
              </a:rPr>
              <a:t>– концепція постіндустріального суспільства; нова історична фаза розвитку цивілізації, в якій головними продуктами виробництва є інформація і знання.</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Відмінні риси інформаційного суспільства:</a:t>
            </a:r>
            <a:endParaRPr lang="uk-UA" sz="2000" b="1" i="1"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зростання ролі інформації та знань в житті суспільства;</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збільшення частки інформаційних комунікацій, продуктів і послуг у валовому внутрішньому продукті;</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створення глобального інформаційного простору, що забезпечує: </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 ефективна інформаційна взаємодія людей;</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 їх доступ до світових інформаційних ресурсів;</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 задоволення їх потреб в інформаційних продуктах і послугах.</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90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606389"/>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На думку М. </a:t>
            </a:r>
            <a:r>
              <a:rPr lang="uk-UA" sz="2000" b="1" i="1" dirty="0" err="1">
                <a:solidFill>
                  <a:srgbClr val="000000"/>
                </a:solidFill>
                <a:effectLst/>
                <a:ea typeface="Calibri" panose="020F0502020204030204" pitchFamily="34" charset="0"/>
                <a:cs typeface="Times New Roman" panose="02020603050405020304" pitchFamily="18" charset="0"/>
              </a:rPr>
              <a:t>Згуровського</a:t>
            </a:r>
            <a:r>
              <a:rPr lang="uk-UA" sz="2000" b="1" i="1" dirty="0">
                <a:solidFill>
                  <a:srgbClr val="000000"/>
                </a:solidFill>
                <a:effectLst/>
                <a:ea typeface="Calibri" panose="020F0502020204030204" pitchFamily="34" charset="0"/>
                <a:cs typeface="Times New Roman" panose="02020603050405020304" pitchFamily="18" charset="0"/>
              </a:rPr>
              <a:t>, суспільство вважається інформаційним, якщо:</a:t>
            </a:r>
            <a:endParaRPr lang="uk-UA" sz="2000" b="1" i="1"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1. Будь-хто, будь-де й у будь-який час може одержати за відповідну плату чи безкоштовно на основі автоматизованого доступу і систем зв’язку будь-яку інформацію і знання, необхідні для їхньої життєдіяльності та вирішення особистих і соціально значущих завдань.</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2. У суспільстві виробляється, функціонує і доступна будь-якому індивіду, групі чи організації сучасна інформаційна технологія.</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3. Існують розвинені інфраструктури, що забезпечують створення національних інформаційних ресурсів у обсязі, необхідному для підтримки науково-технологічного і </a:t>
            </a:r>
            <a:r>
              <a:rPr lang="uk-UA" sz="2000" dirty="0" err="1">
                <a:solidFill>
                  <a:srgbClr val="000000"/>
                </a:solidFill>
                <a:effectLst/>
                <a:ea typeface="Calibri" panose="020F0502020204030204" pitchFamily="34" charset="0"/>
                <a:cs typeface="Times New Roman" panose="02020603050405020304" pitchFamily="18" charset="0"/>
              </a:rPr>
              <a:t>соціальноісторичного</a:t>
            </a:r>
            <a:r>
              <a:rPr lang="uk-UA" sz="2000" dirty="0">
                <a:solidFill>
                  <a:srgbClr val="000000"/>
                </a:solidFill>
                <a:effectLst/>
                <a:ea typeface="Calibri" panose="020F0502020204030204" pitchFamily="34" charset="0"/>
                <a:cs typeface="Times New Roman" panose="02020603050405020304" pitchFamily="18" charset="0"/>
              </a:rPr>
              <a:t> прогресу.</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4. Відбувається процес прискореної автоматизації і роботизації всіх сфер і галузей виробництва та керування.</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5. Здійснюються радикальні зміни соціальних структур, наслідком яких є розширення сфери інформаційної діяльності та послуг.</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86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Основні етапи розгортання інформаційно-технологічної революції</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1323439"/>
          </a:xfrm>
          <a:prstGeom prst="rect">
            <a:avLst/>
          </a:prstGeom>
          <a:noFill/>
        </p:spPr>
        <p:txBody>
          <a:bodyPr wrap="square" rtlCol="0">
            <a:spAutoFit/>
          </a:bodyPr>
          <a:lstStyle/>
          <a:p>
            <a:pPr indent="450215" algn="just">
              <a:spcAft>
                <a:spcPts val="800"/>
              </a:spcAft>
            </a:pPr>
            <a:r>
              <a:rPr lang="uk-UA" sz="2000" b="1" i="1" dirty="0">
                <a:solidFill>
                  <a:srgbClr val="000000"/>
                </a:solidFill>
                <a:ea typeface="Calibri" panose="020F0502020204030204" pitchFamily="34" charset="0"/>
                <a:cs typeface="Times New Roman" panose="02020603050405020304" pitchFamily="18" charset="0"/>
              </a:rPr>
              <a:t>І</a:t>
            </a:r>
            <a:r>
              <a:rPr lang="uk-UA" sz="2000" b="1" i="1" dirty="0">
                <a:solidFill>
                  <a:srgbClr val="000000"/>
                </a:solidFill>
                <a:effectLst/>
                <a:ea typeface="Calibri" panose="020F0502020204030204" pitchFamily="34" charset="0"/>
                <a:cs typeface="Times New Roman" panose="02020603050405020304" pitchFamily="18" charset="0"/>
              </a:rPr>
              <a:t>нформаційна економіка </a:t>
            </a:r>
            <a:r>
              <a:rPr lang="uk-UA" sz="2000" dirty="0">
                <a:solidFill>
                  <a:srgbClr val="000000"/>
                </a:solidFill>
                <a:effectLst/>
                <a:ea typeface="Calibri" panose="020F0502020204030204" pitchFamily="34" charset="0"/>
                <a:cs typeface="Times New Roman" panose="02020603050405020304" pitchFamily="18" charset="0"/>
              </a:rPr>
              <a:t>(</a:t>
            </a:r>
            <a:r>
              <a:rPr lang="uk-UA" sz="2000" dirty="0" err="1">
                <a:solidFill>
                  <a:srgbClr val="000000"/>
                </a:solidFill>
                <a:effectLst/>
                <a:ea typeface="Calibri" panose="020F0502020204030204" pitchFamily="34" charset="0"/>
                <a:cs typeface="Times New Roman" panose="02020603050405020304" pitchFamily="18" charset="0"/>
              </a:rPr>
              <a:t>Information</a:t>
            </a:r>
            <a:r>
              <a:rPr lang="uk-UA" sz="2000" dirty="0">
                <a:solidFill>
                  <a:srgbClr val="000000"/>
                </a:solidFill>
                <a:effectLst/>
                <a:ea typeface="Calibri" panose="020F0502020204030204" pitchFamily="34" charset="0"/>
                <a:cs typeface="Times New Roman" panose="02020603050405020304" pitchFamily="18" charset="0"/>
              </a:rPr>
              <a:t> </a:t>
            </a:r>
            <a:r>
              <a:rPr lang="uk-UA" sz="2000" dirty="0" err="1">
                <a:solidFill>
                  <a:srgbClr val="000000"/>
                </a:solidFill>
                <a:effectLst/>
                <a:ea typeface="Calibri" panose="020F0502020204030204" pitchFamily="34" charset="0"/>
                <a:cs typeface="Times New Roman" panose="02020603050405020304" pitchFamily="18" charset="0"/>
              </a:rPr>
              <a:t>economy</a:t>
            </a:r>
            <a:r>
              <a:rPr lang="uk-UA" sz="2000" dirty="0">
                <a:solidFill>
                  <a:srgbClr val="000000"/>
                </a:solidFill>
                <a:effectLst/>
                <a:ea typeface="Calibri" panose="020F0502020204030204" pitchFamily="34" charset="0"/>
                <a:cs typeface="Times New Roman" panose="02020603050405020304" pitchFamily="18" charset="0"/>
              </a:rPr>
              <a:t>; </a:t>
            </a:r>
            <a:r>
              <a:rPr lang="uk-UA" sz="2000" dirty="0" err="1">
                <a:solidFill>
                  <a:srgbClr val="000000"/>
                </a:solidFill>
                <a:effectLst/>
                <a:ea typeface="Calibri" panose="020F0502020204030204" pitchFamily="34" charset="0"/>
                <a:cs typeface="Times New Roman" panose="02020603050405020304" pitchFamily="18" charset="0"/>
              </a:rPr>
              <a:t>Knowledge</a:t>
            </a:r>
            <a:r>
              <a:rPr lang="uk-UA" sz="2000" dirty="0">
                <a:solidFill>
                  <a:srgbClr val="000000"/>
                </a:solidFill>
                <a:effectLst/>
                <a:ea typeface="Calibri" panose="020F0502020204030204" pitchFamily="34" charset="0"/>
                <a:cs typeface="Times New Roman" panose="02020603050405020304" pitchFamily="18" charset="0"/>
              </a:rPr>
              <a:t> </a:t>
            </a:r>
            <a:r>
              <a:rPr lang="uk-UA" sz="2000" dirty="0" err="1">
                <a:solidFill>
                  <a:srgbClr val="000000"/>
                </a:solidFill>
                <a:effectLst/>
                <a:ea typeface="Calibri" panose="020F0502020204030204" pitchFamily="34" charset="0"/>
                <a:cs typeface="Times New Roman" panose="02020603050405020304" pitchFamily="18" charset="0"/>
              </a:rPr>
              <a:t>economy</a:t>
            </a:r>
            <a:r>
              <a:rPr lang="uk-UA" sz="2000" dirty="0">
                <a:solidFill>
                  <a:srgbClr val="000000"/>
                </a:solidFill>
                <a:effectLst/>
                <a:ea typeface="Calibri" panose="020F0502020204030204" pitchFamily="34" charset="0"/>
                <a:cs typeface="Times New Roman" panose="02020603050405020304" pitchFamily="18" charset="0"/>
              </a:rPr>
              <a:t>) – економіка, що заснована на знаннях, в якій велика частина валового внутрішнього продукту забезпечується діяльністю по виробництву, обробці, зберіганню і поширенню інформації і знань, причому в цій діяльності бере участь більше половини зайнятих.</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2" name="Picture 4" descr="Нет описания фото.">
            <a:extLst>
              <a:ext uri="{FF2B5EF4-FFF2-40B4-BE49-F238E27FC236}">
                <a16:creationId xmlns:a16="http://schemas.microsoft.com/office/drawing/2014/main" xmlns="" id="{96CC3C48-BFFA-438D-AF1A-26DCB2648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521" y="2775167"/>
            <a:ext cx="5235019" cy="385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066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3893</Words>
  <Application>Microsoft Office PowerPoint</Application>
  <PresentationFormat>Произвольный</PresentationFormat>
  <Paragraphs>179</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Тема 1. Концептуальні засади електронного врядування</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3</cp:revision>
  <dcterms:created xsi:type="dcterms:W3CDTF">2021-06-25T08:39:54Z</dcterms:created>
  <dcterms:modified xsi:type="dcterms:W3CDTF">2021-09-08T16:39:03Z</dcterms:modified>
</cp:coreProperties>
</file>